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9" r:id="rId5"/>
    <p:sldMasterId id="2147483680" r:id="rId6"/>
    <p:sldMasterId id="2147483681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D674E9A-1B98-4AAC-860E-815EA8F94E5C}">
  <a:tblStyle styleId="{AD674E9A-1B98-4AAC-860E-815EA8F94E5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533"/>
        <p:guide pos="397"/>
        <p:guide pos="3240" orient="horz"/>
        <p:guide orient="horz"/>
        <p:guide pos="51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2.xml"/><Relationship Id="rId42" Type="http://schemas.openxmlformats.org/officeDocument/2006/relationships/slide" Target="slides/slide34.xml"/><Relationship Id="rId41" Type="http://schemas.openxmlformats.org/officeDocument/2006/relationships/slide" Target="slides/slide33.xml"/><Relationship Id="rId44" Type="http://schemas.openxmlformats.org/officeDocument/2006/relationships/slide" Target="slides/slide36.xml"/><Relationship Id="rId43" Type="http://schemas.openxmlformats.org/officeDocument/2006/relationships/slide" Target="slides/slide35.xml"/><Relationship Id="rId46" Type="http://schemas.openxmlformats.org/officeDocument/2006/relationships/slide" Target="slides/slide38.xml"/><Relationship Id="rId45" Type="http://schemas.openxmlformats.org/officeDocument/2006/relationships/slide" Target="slides/slide3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48" Type="http://schemas.openxmlformats.org/officeDocument/2006/relationships/slide" Target="slides/slide40.xml"/><Relationship Id="rId47" Type="http://schemas.openxmlformats.org/officeDocument/2006/relationships/slide" Target="slides/slide39.xml"/><Relationship Id="rId49" Type="http://schemas.openxmlformats.org/officeDocument/2006/relationships/slide" Target="slides/slide41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31" Type="http://schemas.openxmlformats.org/officeDocument/2006/relationships/slide" Target="slides/slide23.xml"/><Relationship Id="rId30" Type="http://schemas.openxmlformats.org/officeDocument/2006/relationships/slide" Target="slides/slide22.xml"/><Relationship Id="rId33" Type="http://schemas.openxmlformats.org/officeDocument/2006/relationships/slide" Target="slides/slide25.xml"/><Relationship Id="rId32" Type="http://schemas.openxmlformats.org/officeDocument/2006/relationships/slide" Target="slides/slide24.xml"/><Relationship Id="rId35" Type="http://schemas.openxmlformats.org/officeDocument/2006/relationships/slide" Target="slides/slide27.xml"/><Relationship Id="rId34" Type="http://schemas.openxmlformats.org/officeDocument/2006/relationships/slide" Target="slides/slide26.xml"/><Relationship Id="rId37" Type="http://schemas.openxmlformats.org/officeDocument/2006/relationships/slide" Target="slides/slide29.xml"/><Relationship Id="rId36" Type="http://schemas.openxmlformats.org/officeDocument/2006/relationships/slide" Target="slides/slide28.xml"/><Relationship Id="rId39" Type="http://schemas.openxmlformats.org/officeDocument/2006/relationships/slide" Target="slides/slide31.xml"/><Relationship Id="rId38" Type="http://schemas.openxmlformats.org/officeDocument/2006/relationships/slide" Target="slides/slide30.xml"/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29" Type="http://schemas.openxmlformats.org/officeDocument/2006/relationships/slide" Target="slides/slide21.xml"/><Relationship Id="rId51" Type="http://schemas.openxmlformats.org/officeDocument/2006/relationships/slide" Target="slides/slide43.xml"/><Relationship Id="rId50" Type="http://schemas.openxmlformats.org/officeDocument/2006/relationships/slide" Target="slides/slide42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01.png>
</file>

<file path=ppt/media/image104.png>
</file>

<file path=ppt/media/image108.png>
</file>

<file path=ppt/media/image109.png>
</file>

<file path=ppt/media/image11.png>
</file>

<file path=ppt/media/image110.png>
</file>

<file path=ppt/media/image114.png>
</file>

<file path=ppt/media/image117.png>
</file>

<file path=ppt/media/image118.png>
</file>

<file path=ppt/media/image12.png>
</file>

<file path=ppt/media/image122.png>
</file>

<file path=ppt/media/image124.png>
</file>

<file path=ppt/media/image13.png>
</file>

<file path=ppt/media/image14.png>
</file>

<file path=ppt/media/image15.png>
</file>

<file path=ppt/media/image17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6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3.png>
</file>

<file path=ppt/media/image95.png>
</file>

<file path=ppt/media/image96.png>
</file>

<file path=ppt/media/image98.png>
</file>

<file path=ppt/media/image9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ce85d903d_0_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ce85d90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0f7d84ce1d_0_388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0f7d84ce1d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41727d1ac5_0_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41727d1ac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0f7d84ce1d_0_447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0f7d84ce1d_0_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0f7d84ce1d_0_452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0f7d84ce1d_0_4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0f7d84ce1d_0_456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0f7d84ce1d_0_4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3ce85d903d_0_73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3ce85d903d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3ce85d903d_0_145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33ce85d903d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0f7d84ce1d_0_2185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30f7d84ce1d_0_2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3ce85d903d_0_203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8" name="Google Shape;358;g33ce85d903d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33ce85d903d_0_209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33ce85d903d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0f7d84ce1d_0_125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0f7d84ce1d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3ce85d903d_0_214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33ce85d903d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33ce85d903d_0_221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33ce85d903d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33ce85d903d_0_417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33ce85d903d_0_4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33ce85d903d_0_424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33ce85d903d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3ce85d903d_0_429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3ce85d903d_0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33ce85d903d_0_552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33ce85d903d_0_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33ce85d903d_0_557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33ce85d903d_0_5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33ce85d903d_0_564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33ce85d903d_0_5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3ce85d903d_0_577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33ce85d903d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33ce85d903d_0_587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33ce85d903d_0_5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e823becd0_0_4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e823becd0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3ce85d903d_0_597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3ce85d903d_0_5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3ce85d903d_0_605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33ce85d903d_0_6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3ce85d903d_0_613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33ce85d903d_0_6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33ce85d903d_0_641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33ce85d903d_0_6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33ce85d903d_0_654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33ce85d903d_0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33ce85d903d_0_669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33ce85d903d_0_6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33ce85d903d_0_684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33ce85d903d_0_6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33ce85d903d_0_704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33ce85d903d_0_7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33ce85d903d_0_712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33ce85d903d_0_7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33ce85d903d_0_717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33ce85d903d_0_7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0f7d84ce1d_0_256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0f7d84ce1d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33ce85d903d_0_722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33ce85d903d_0_7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33ce85d903d_0_728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33ce85d903d_0_7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33ce85d903d_0_733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33ce85d903d_0_7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33ce85d903d_0_738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33ce85d903d_0_7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98075b259_0_2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98075b25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98075b259_0_51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f98075b259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04438fcaf_0_1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104438fca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0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99" r="99" t="0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" name="Google Shape;12;p2"/>
          <p:cNvSpPr txBox="1"/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CUSTOM_3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с кодом 1">
  <p:cSld name="CUSTOM_2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2"/>
          <p:cNvSpPr txBox="1"/>
          <p:nvPr>
            <p:ph idx="1" type="subTitle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с кодом 2">
  <p:cSld name="CUSTOM_2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КОД+ТЕКСТ 1">
  <p:cSld name="CUSTOM_4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sz="13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4"/>
          <p:cNvSpPr txBox="1"/>
          <p:nvPr>
            <p:ph idx="2" type="subTitle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КОД+ТЕКСТ 2">
  <p:cSld name="CUSTOM_4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5"/>
          <p:cNvSpPr txBox="1"/>
          <p:nvPr>
            <p:ph idx="1" type="subTitle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2" type="subTitle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sz="13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блок текст + картинка" type="title">
  <p:cSld name="TITLE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title"/>
          </p:nvPr>
        </p:nvSpPr>
        <p:spPr>
          <a:xfrm>
            <a:off x="495300" y="1493850"/>
            <a:ext cx="4424100" cy="21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pic>
        <p:nvPicPr>
          <p:cNvPr id="71" name="Google Shape;7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3625" y="843000"/>
            <a:ext cx="3457500" cy="3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247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Цитата, фон градиент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type="title"/>
          </p:nvPr>
        </p:nvSpPr>
        <p:spPr>
          <a:xfrm>
            <a:off x="604350" y="1999200"/>
            <a:ext cx="7935300" cy="11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4" name="Google Shape;7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этапы процесса">
  <p:cSld name="CUSTOM_5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78" name="Google Shape;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80" name="Google Shape;8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sp>
        <p:nvSpPr>
          <p:cNvPr id="81" name="Google Shape;81;p19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b="1" sz="1500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b="1" sz="1500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b="1" sz="1500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9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b="1" sz="1500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9"/>
          <p:cNvSpPr txBox="1"/>
          <p:nvPr/>
        </p:nvSpPr>
        <p:spPr>
          <a:xfrm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9"/>
          <p:cNvSpPr txBox="1"/>
          <p:nvPr/>
        </p:nvSpPr>
        <p:spPr>
          <a:xfrm>
            <a:off x="2828343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640705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писок в 2 колонки ">
  <p:cSld name="CUSTOM_8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aphicFrame>
        <p:nvGraphicFramePr>
          <p:cNvPr id="91" name="Google Shape;91;p20"/>
          <p:cNvGraphicFramePr/>
          <p:nvPr/>
        </p:nvGraphicFramePr>
        <p:xfrm>
          <a:off x="655650" y="174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{AD674E9A-1B98-4AAC-860E-815EA8F94E5C}</a:tableStyleId>
              </a:tblPr>
              <a:tblGrid>
                <a:gridCol w="3800400"/>
                <a:gridCol w="4410000"/>
              </a:tblGrid>
              <a:tr h="479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b="1" lang="ru" sz="17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Описание эксперимента</a:t>
                      </a:r>
                      <a:r>
                        <a:rPr b="1"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b="1" lang="ru" sz="17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Технические детали</a:t>
                      </a:r>
                      <a:endParaRPr b="1" sz="17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16175">
                <a:tc>
                  <a:txBody>
                    <a:bodyPr/>
                    <a:lstStyle/>
                    <a:p>
                      <a:pPr indent="-3238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Гипотеза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238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Целевая аудитория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238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Ожидаемый результат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Roboto"/>
                        <a:buChar char="●"/>
                      </a:pPr>
                      <a:r>
                        <a:rPr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238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Настройки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238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Метрики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сылка на источник" type="twoColTx">
  <p:cSld name="TITLE_AND_TWO_COLUMNS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/>
        </p:nvSpPr>
        <p:spPr>
          <a:xfrm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добавьте ссылку на источник</a:t>
            </a:r>
            <a:endParaRPr sz="1100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9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Белый слайд + заголовок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с подтемой">
  <p:cSld name="MAIN_POIN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/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аблица ">
  <p:cSld name="CUSTOM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aphicFrame>
        <p:nvGraphicFramePr>
          <p:cNvPr id="98" name="Google Shape;98;p23"/>
          <p:cNvGraphicFramePr/>
          <p:nvPr/>
        </p:nvGraphicFramePr>
        <p:xfrm>
          <a:off x="608700" y="15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{AD674E9A-1B98-4AAC-860E-815EA8F94E5C}</a:tableStyleId>
              </a:tblPr>
              <a:tblGrid>
                <a:gridCol w="395875"/>
                <a:gridCol w="2403400"/>
                <a:gridCol w="2684725"/>
                <a:gridCol w="2477150"/>
              </a:tblGrid>
              <a:tr h="706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b="1"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" sz="16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b="1"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" sz="16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b="1"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плашки + иллюстрация">
  <p:cSld name="SECTION_TITLE_AND_DESCRI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24"/>
          <p:cNvSpPr/>
          <p:nvPr/>
        </p:nvSpPr>
        <p:spPr>
          <a:xfrm>
            <a:off x="791625" y="1039150"/>
            <a:ext cx="3640800" cy="7059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791625" y="1904882"/>
            <a:ext cx="3640800" cy="7059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791625" y="2770607"/>
            <a:ext cx="3640800" cy="7059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791625" y="3636339"/>
            <a:ext cx="3640800" cy="7059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900" y="1409075"/>
            <a:ext cx="2468700" cy="2468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CUSTOM_3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блока">
  <p:cSld name="CUSTOM_7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26"/>
          <p:cNvSpPr/>
          <p:nvPr/>
        </p:nvSpPr>
        <p:spPr>
          <a:xfrm>
            <a:off x="932713" y="1748200"/>
            <a:ext cx="2127900" cy="2929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3436420" y="1748200"/>
            <a:ext cx="2127900" cy="2929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5940127" y="1748200"/>
            <a:ext cx="2127900" cy="2929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1073575" y="2074863"/>
            <a:ext cx="184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sz="1100"/>
          </a:p>
        </p:txBody>
      </p:sp>
      <p:sp>
        <p:nvSpPr>
          <p:cNvPr id="114" name="Google Shape;114;p26"/>
          <p:cNvSpPr txBox="1"/>
          <p:nvPr/>
        </p:nvSpPr>
        <p:spPr>
          <a:xfrm>
            <a:off x="3530920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  <p:sp>
        <p:nvSpPr>
          <p:cNvPr id="115" name="Google Shape;115;p26"/>
          <p:cNvSpPr txBox="1"/>
          <p:nvPr/>
        </p:nvSpPr>
        <p:spPr>
          <a:xfrm>
            <a:off x="6080975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ажный тезис крупным шрифтом " type="secHead">
  <p:cSld name="SECTION_HEADER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/>
          <p:nvPr>
            <p:ph type="title"/>
          </p:nvPr>
        </p:nvSpPr>
        <p:spPr>
          <a:xfrm>
            <a:off x="500550" y="1940306"/>
            <a:ext cx="7935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2" name="Google Shape;122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CUSTOM_3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0"/>
          <p:cNvSpPr txBox="1"/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с кодом 1">
  <p:cSld name="CUSTOM_2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1"/>
          <p:cNvSpPr txBox="1"/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" name="Google Shape;129;p31"/>
          <p:cNvSpPr/>
          <p:nvPr/>
        </p:nvSpPr>
        <p:spPr>
          <a:xfrm>
            <a:off x="606200" y="1441163"/>
            <a:ext cx="7938600" cy="35649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31"/>
          <p:cNvSpPr txBox="1"/>
          <p:nvPr>
            <p:ph idx="1" type="subTitle"/>
          </p:nvPr>
        </p:nvSpPr>
        <p:spPr>
          <a:xfrm>
            <a:off x="743675" y="1496071"/>
            <a:ext cx="8226300" cy="3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с подтемой">
  <p:cSld name="MAIN_POINT_3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2"/>
          <p:cNvSpPr txBox="1"/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аш макет 1">
  <p:cSld name="CUSTOM_5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с кодом 2 1">
  <p:cSld name="CUSTOM_2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3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5" name="Google Shape;135;p3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33"/>
          <p:cNvSpPr txBox="1"/>
          <p:nvPr>
            <p:ph idx="1" type="subTitle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КОД+ТЕКСТ 1 1">
  <p:cSld name="CUSTOM_4_2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4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9" name="Google Shape;139;p34"/>
          <p:cNvSpPr txBox="1"/>
          <p:nvPr>
            <p:ph idx="1" type="subTitle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sz="13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0" name="Google Shape;140;p3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34"/>
          <p:cNvSpPr txBox="1"/>
          <p:nvPr>
            <p:ph idx="2" type="subTitle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" type="body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11150" lvl="1" marL="9144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ема вебинара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/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6"/>
          <p:cNvSpPr txBox="1"/>
          <p:nvPr>
            <p:ph idx="1" type="subTitle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2" type="subTitle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b="1"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3" type="subTitle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sz="13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4" type="subTitle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sz="13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азделительный слайд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/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 себе">
  <p:cSld name="CUSTOM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8"/>
          <p:cNvSpPr txBox="1"/>
          <p:nvPr>
            <p:ph idx="1" type="subTitle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b="1" sz="16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2" type="subTitle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sz="13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аздел+описание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9"/>
          <p:cNvSpPr txBox="1"/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2" Type="http://schemas.openxmlformats.org/officeDocument/2006/relationships/theme" Target="../theme/theme3.xml"/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b="1" sz="3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6550" lvl="0" marL="457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23850" lvl="1" marL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1150" lvl="2" marL="1371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1150" lvl="3" marL="18288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1150" lvl="4" marL="22860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1150" lvl="5" marL="2743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1150" lvl="6" marL="3200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1150" lvl="7" marL="3657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1150" lvl="8" marL="41148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1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23850" lvl="1" marL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1150" lvl="2" marL="1371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1150" lvl="3" marL="18288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1150" lvl="4" marL="22860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1150" lvl="5" marL="2743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1150" lvl="6" marL="3200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1150" lvl="7" marL="3657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1150" lvl="8" marL="41148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8" name="Google Shape;6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/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b="1" sz="3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8" name="Google Shape;118;p27"/>
          <p:cNvSpPr txBox="1"/>
          <p:nvPr>
            <p:ph idx="1" type="body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6550" lvl="0" marL="457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23850" lvl="1" marL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1150" lvl="2" marL="1371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1150" lvl="3" marL="18288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1150" lvl="4" marL="22860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1150" lvl="5" marL="2743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1150" lvl="6" marL="3200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1150" lvl="7" marL="3657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1150" lvl="8" marL="41148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9" name="Google Shape;11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15.png"/><Relationship Id="rId5" Type="http://schemas.openxmlformats.org/officeDocument/2006/relationships/image" Target="../media/image3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rive.google.com/drive/folders/1_jBkKU2HRLL26Wzz7eOPESOVAaIuvibp?usp=drive_link" TargetMode="External"/><Relationship Id="rId4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40" Type="http://schemas.openxmlformats.org/officeDocument/2006/relationships/image" Target="../media/image62.png"/><Relationship Id="rId42" Type="http://schemas.openxmlformats.org/officeDocument/2006/relationships/image" Target="../media/image72.png"/><Relationship Id="rId41" Type="http://schemas.openxmlformats.org/officeDocument/2006/relationships/image" Target="../media/image64.png"/><Relationship Id="rId44" Type="http://schemas.openxmlformats.org/officeDocument/2006/relationships/image" Target="../media/image59.png"/><Relationship Id="rId43" Type="http://schemas.openxmlformats.org/officeDocument/2006/relationships/image" Target="../media/image56.png"/><Relationship Id="rId46" Type="http://schemas.openxmlformats.org/officeDocument/2006/relationships/image" Target="../media/image66.png"/><Relationship Id="rId45" Type="http://schemas.openxmlformats.org/officeDocument/2006/relationships/image" Target="../media/image63.png"/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Relationship Id="rId9" Type="http://schemas.openxmlformats.org/officeDocument/2006/relationships/image" Target="../media/image19.png"/><Relationship Id="rId48" Type="http://schemas.openxmlformats.org/officeDocument/2006/relationships/image" Target="../media/image77.png"/><Relationship Id="rId47" Type="http://schemas.openxmlformats.org/officeDocument/2006/relationships/image" Target="../media/image98.png"/><Relationship Id="rId49" Type="http://schemas.openxmlformats.org/officeDocument/2006/relationships/image" Target="../media/image69.png"/><Relationship Id="rId5" Type="http://schemas.openxmlformats.org/officeDocument/2006/relationships/image" Target="../media/image13.png"/><Relationship Id="rId6" Type="http://schemas.openxmlformats.org/officeDocument/2006/relationships/image" Target="../media/image22.png"/><Relationship Id="rId7" Type="http://schemas.openxmlformats.org/officeDocument/2006/relationships/image" Target="../media/image26.png"/><Relationship Id="rId8" Type="http://schemas.openxmlformats.org/officeDocument/2006/relationships/image" Target="../media/image23.png"/><Relationship Id="rId31" Type="http://schemas.openxmlformats.org/officeDocument/2006/relationships/image" Target="../media/image44.png"/><Relationship Id="rId30" Type="http://schemas.openxmlformats.org/officeDocument/2006/relationships/image" Target="../media/image54.png"/><Relationship Id="rId33" Type="http://schemas.openxmlformats.org/officeDocument/2006/relationships/image" Target="../media/image49.png"/><Relationship Id="rId32" Type="http://schemas.openxmlformats.org/officeDocument/2006/relationships/image" Target="../media/image55.png"/><Relationship Id="rId35" Type="http://schemas.openxmlformats.org/officeDocument/2006/relationships/image" Target="../media/image57.png"/><Relationship Id="rId34" Type="http://schemas.openxmlformats.org/officeDocument/2006/relationships/image" Target="../media/image40.png"/><Relationship Id="rId71" Type="http://schemas.openxmlformats.org/officeDocument/2006/relationships/image" Target="../media/image93.png"/><Relationship Id="rId70" Type="http://schemas.openxmlformats.org/officeDocument/2006/relationships/image" Target="../media/image86.png"/><Relationship Id="rId37" Type="http://schemas.openxmlformats.org/officeDocument/2006/relationships/image" Target="../media/image52.png"/><Relationship Id="rId36" Type="http://schemas.openxmlformats.org/officeDocument/2006/relationships/image" Target="../media/image53.png"/><Relationship Id="rId39" Type="http://schemas.openxmlformats.org/officeDocument/2006/relationships/image" Target="../media/image48.png"/><Relationship Id="rId38" Type="http://schemas.openxmlformats.org/officeDocument/2006/relationships/image" Target="../media/image61.png"/><Relationship Id="rId62" Type="http://schemas.openxmlformats.org/officeDocument/2006/relationships/image" Target="../media/image89.png"/><Relationship Id="rId61" Type="http://schemas.openxmlformats.org/officeDocument/2006/relationships/image" Target="../media/image88.png"/><Relationship Id="rId20" Type="http://schemas.openxmlformats.org/officeDocument/2006/relationships/image" Target="../media/image42.png"/><Relationship Id="rId64" Type="http://schemas.openxmlformats.org/officeDocument/2006/relationships/image" Target="../media/image90.png"/><Relationship Id="rId63" Type="http://schemas.openxmlformats.org/officeDocument/2006/relationships/image" Target="../media/image78.png"/><Relationship Id="rId22" Type="http://schemas.openxmlformats.org/officeDocument/2006/relationships/image" Target="../media/image41.png"/><Relationship Id="rId66" Type="http://schemas.openxmlformats.org/officeDocument/2006/relationships/image" Target="../media/image81.png"/><Relationship Id="rId21" Type="http://schemas.openxmlformats.org/officeDocument/2006/relationships/image" Target="../media/image3.png"/><Relationship Id="rId65" Type="http://schemas.openxmlformats.org/officeDocument/2006/relationships/image" Target="../media/image91.png"/><Relationship Id="rId24" Type="http://schemas.openxmlformats.org/officeDocument/2006/relationships/image" Target="../media/image43.png"/><Relationship Id="rId68" Type="http://schemas.openxmlformats.org/officeDocument/2006/relationships/image" Target="../media/image104.png"/><Relationship Id="rId23" Type="http://schemas.openxmlformats.org/officeDocument/2006/relationships/image" Target="../media/image31.png"/><Relationship Id="rId67" Type="http://schemas.openxmlformats.org/officeDocument/2006/relationships/image" Target="../media/image76.png"/><Relationship Id="rId60" Type="http://schemas.openxmlformats.org/officeDocument/2006/relationships/image" Target="../media/image80.png"/><Relationship Id="rId26" Type="http://schemas.openxmlformats.org/officeDocument/2006/relationships/image" Target="../media/image38.png"/><Relationship Id="rId25" Type="http://schemas.openxmlformats.org/officeDocument/2006/relationships/image" Target="../media/image36.png"/><Relationship Id="rId69" Type="http://schemas.openxmlformats.org/officeDocument/2006/relationships/image" Target="../media/image85.png"/><Relationship Id="rId28" Type="http://schemas.openxmlformats.org/officeDocument/2006/relationships/image" Target="../media/image39.png"/><Relationship Id="rId27" Type="http://schemas.openxmlformats.org/officeDocument/2006/relationships/image" Target="../media/image37.png"/><Relationship Id="rId29" Type="http://schemas.openxmlformats.org/officeDocument/2006/relationships/image" Target="../media/image51.png"/><Relationship Id="rId51" Type="http://schemas.openxmlformats.org/officeDocument/2006/relationships/image" Target="../media/image73.png"/><Relationship Id="rId50" Type="http://schemas.openxmlformats.org/officeDocument/2006/relationships/image" Target="../media/image75.png"/><Relationship Id="rId53" Type="http://schemas.openxmlformats.org/officeDocument/2006/relationships/image" Target="../media/image70.png"/><Relationship Id="rId52" Type="http://schemas.openxmlformats.org/officeDocument/2006/relationships/image" Target="../media/image68.png"/><Relationship Id="rId11" Type="http://schemas.openxmlformats.org/officeDocument/2006/relationships/image" Target="../media/image20.png"/><Relationship Id="rId55" Type="http://schemas.openxmlformats.org/officeDocument/2006/relationships/image" Target="../media/image67.png"/><Relationship Id="rId10" Type="http://schemas.openxmlformats.org/officeDocument/2006/relationships/image" Target="../media/image25.png"/><Relationship Id="rId54" Type="http://schemas.openxmlformats.org/officeDocument/2006/relationships/image" Target="../media/image65.png"/><Relationship Id="rId13" Type="http://schemas.openxmlformats.org/officeDocument/2006/relationships/image" Target="../media/image35.png"/><Relationship Id="rId57" Type="http://schemas.openxmlformats.org/officeDocument/2006/relationships/image" Target="../media/image79.png"/><Relationship Id="rId12" Type="http://schemas.openxmlformats.org/officeDocument/2006/relationships/image" Target="../media/image29.png"/><Relationship Id="rId56" Type="http://schemas.openxmlformats.org/officeDocument/2006/relationships/image" Target="../media/image71.png"/><Relationship Id="rId15" Type="http://schemas.openxmlformats.org/officeDocument/2006/relationships/image" Target="../media/image28.png"/><Relationship Id="rId59" Type="http://schemas.openxmlformats.org/officeDocument/2006/relationships/image" Target="../media/image101.png"/><Relationship Id="rId14" Type="http://schemas.openxmlformats.org/officeDocument/2006/relationships/image" Target="../media/image30.png"/><Relationship Id="rId58" Type="http://schemas.openxmlformats.org/officeDocument/2006/relationships/image" Target="../media/image74.png"/><Relationship Id="rId17" Type="http://schemas.openxmlformats.org/officeDocument/2006/relationships/image" Target="../media/image27.png"/><Relationship Id="rId16" Type="http://schemas.openxmlformats.org/officeDocument/2006/relationships/image" Target="../media/image11.png"/><Relationship Id="rId19" Type="http://schemas.openxmlformats.org/officeDocument/2006/relationships/image" Target="../media/image58.png"/><Relationship Id="rId18" Type="http://schemas.openxmlformats.org/officeDocument/2006/relationships/image" Target="../media/image3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4" Type="http://schemas.openxmlformats.org/officeDocument/2006/relationships/image" Target="../media/image83.png"/><Relationship Id="rId9" Type="http://schemas.openxmlformats.org/officeDocument/2006/relationships/image" Target="../media/image96.png"/><Relationship Id="rId5" Type="http://schemas.openxmlformats.org/officeDocument/2006/relationships/image" Target="../media/image95.png"/><Relationship Id="rId6" Type="http://schemas.openxmlformats.org/officeDocument/2006/relationships/image" Target="../media/image108.png"/><Relationship Id="rId7" Type="http://schemas.openxmlformats.org/officeDocument/2006/relationships/image" Target="../media/image84.png"/><Relationship Id="rId8" Type="http://schemas.openxmlformats.org/officeDocument/2006/relationships/image" Target="../media/image124.png"/><Relationship Id="rId11" Type="http://schemas.openxmlformats.org/officeDocument/2006/relationships/image" Target="../media/image122.png"/><Relationship Id="rId10" Type="http://schemas.openxmlformats.org/officeDocument/2006/relationships/image" Target="../media/image99.png"/><Relationship Id="rId13" Type="http://schemas.openxmlformats.org/officeDocument/2006/relationships/image" Target="../media/image33.png"/><Relationship Id="rId12" Type="http://schemas.openxmlformats.org/officeDocument/2006/relationships/image" Target="../media/image87.png"/><Relationship Id="rId15" Type="http://schemas.openxmlformats.org/officeDocument/2006/relationships/image" Target="../media/image109.png"/><Relationship Id="rId14" Type="http://schemas.openxmlformats.org/officeDocument/2006/relationships/image" Target="../media/image1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9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habr.com/ru/companies/rosatom/articles/841842/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Relationship Id="rId5" Type="http://schemas.openxmlformats.org/officeDocument/2006/relationships/image" Target="../media/image13.png"/><Relationship Id="rId6" Type="http://schemas.openxmlformats.org/officeDocument/2006/relationships/image" Target="../media/image2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0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99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14.png"/><Relationship Id="rId4" Type="http://schemas.openxmlformats.org/officeDocument/2006/relationships/image" Target="../media/image12.png"/><Relationship Id="rId5" Type="http://schemas.openxmlformats.org/officeDocument/2006/relationships/image" Target="../media/image6.png"/><Relationship Id="rId6" Type="http://schemas.openxmlformats.org/officeDocument/2006/relationships/image" Target="../media/image10.png"/><Relationship Id="rId7" Type="http://schemas.openxmlformats.org/officeDocument/2006/relationships/image" Target="../media/image5.png"/><Relationship Id="rId8" Type="http://schemas.openxmlformats.org/officeDocument/2006/relationships/image" Target="../media/image11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10.png"/><Relationship Id="rId6" Type="http://schemas.openxmlformats.org/officeDocument/2006/relationships/image" Target="../media/image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10.png"/><Relationship Id="rId6" Type="http://schemas.openxmlformats.org/officeDocument/2006/relationships/image" Target="../media/image5.png"/><Relationship Id="rId7" Type="http://schemas.openxmlformats.org/officeDocument/2006/relationships/image" Target="../media/image11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10.png"/><Relationship Id="rId6" Type="http://schemas.openxmlformats.org/officeDocument/2006/relationships/image" Target="../media/image5.png"/><Relationship Id="rId7" Type="http://schemas.openxmlformats.org/officeDocument/2006/relationships/image" Target="../media/image11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1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5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50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5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50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5"/>
          <p:cNvPicPr preferRelativeResize="0"/>
          <p:nvPr/>
        </p:nvPicPr>
        <p:blipFill rotWithShape="1">
          <a:blip r:embed="rId3">
            <a:alphaModFix/>
          </a:blip>
          <a:srcRect b="0" l="18598" r="18591" t="0"/>
          <a:stretch/>
        </p:blipFill>
        <p:spPr>
          <a:xfrm>
            <a:off x="-75950" y="-3216975"/>
            <a:ext cx="9408753" cy="836047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5"/>
          <p:cNvSpPr txBox="1"/>
          <p:nvPr/>
        </p:nvSpPr>
        <p:spPr>
          <a:xfrm>
            <a:off x="433125" y="1534950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Тема вашего проекта</a:t>
            </a:r>
            <a:endParaRPr b="1" sz="4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8" name="Google Shape;1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5"/>
          <p:cNvSpPr/>
          <p:nvPr/>
        </p:nvSpPr>
        <p:spPr>
          <a:xfrm>
            <a:off x="629700" y="4138025"/>
            <a:ext cx="2920500" cy="426600"/>
          </a:xfrm>
          <a:prstGeom prst="roundRect">
            <a:avLst>
              <a:gd fmla="val 16667" name="adj"/>
            </a:avLst>
          </a:prstGeom>
          <a:solidFill>
            <a:srgbClr val="3F29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35"/>
          <p:cNvSpPr txBox="1"/>
          <p:nvPr/>
        </p:nvSpPr>
        <p:spPr>
          <a:xfrm>
            <a:off x="886050" y="4127375"/>
            <a:ext cx="2407800" cy="4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Название курса</a:t>
            </a:r>
            <a:endParaRPr sz="1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51" name="Google Shape;15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9723" y="3083693"/>
            <a:ext cx="1548451" cy="16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4"/>
          <p:cNvSpPr txBox="1"/>
          <p:nvPr>
            <p:ph idx="4294967295" type="title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</a:t>
            </a:r>
            <a:r>
              <a:rPr lang="ru" sz="5000">
                <a:solidFill>
                  <a:schemeClr val="lt1"/>
                </a:solidFill>
              </a:rPr>
              <a:t>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236" name="Google Shape;236;p44" title="marker-graduating-cap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7300" y="231871"/>
            <a:ext cx="2270875" cy="304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45" title="ролик_об_отусе_blu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6"/>
          <p:cNvSpPr txBox="1"/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Инструменты для работы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 презентацией</a:t>
            </a:r>
            <a:endParaRPr/>
          </a:p>
        </p:txBody>
      </p:sp>
      <p:pic>
        <p:nvPicPr>
          <p:cNvPr id="247" name="Google Shape;24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4075" y="430338"/>
            <a:ext cx="939325" cy="93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7"/>
          <p:cNvSpPr txBox="1"/>
          <p:nvPr/>
        </p:nvSpPr>
        <p:spPr>
          <a:xfrm>
            <a:off x="629988" y="691425"/>
            <a:ext cx="8423400" cy="34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ru" sz="1500">
                <a:latin typeface="Roboto"/>
                <a:ea typeface="Roboto"/>
                <a:cs typeface="Roboto"/>
                <a:sym typeface="Roboto"/>
              </a:rPr>
              <a:t>1. Текст:</a:t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«Одна мысль — один слайд»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Размещайте на каждом слайде до 5 строк текста, не более 5 слов в каждой строке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Выделяйте главные идеи с помощью размера и цвета шрифта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Используйте подзаголовки, если заголовок слишком длинный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Группируйте информацию в визуальные блоки</a:t>
            </a:r>
            <a:endParaRPr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Делите большие текстовые блоки на колонки или списки</a:t>
            </a:r>
            <a:endParaRPr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Используйте стрелки для обозначения последовательности информации </a:t>
            </a:r>
            <a:endParaRPr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ru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Чередуйте текстовые блоки с графическими элементами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500">
                <a:latin typeface="Roboto"/>
                <a:ea typeface="Roboto"/>
                <a:cs typeface="Roboto"/>
                <a:sym typeface="Roboto"/>
              </a:rPr>
              <a:t>2. Используйте шрифт Roboto, кегль: заголовок – 25-30, подзаголовок –  17, </a:t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latin typeface="Roboto"/>
                <a:ea typeface="Roboto"/>
                <a:cs typeface="Roboto"/>
                <a:sym typeface="Roboto"/>
              </a:rPr>
              <a:t>основной текст – 15-12, межстрочный интервал 1,15</a:t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8"/>
          <p:cNvSpPr txBox="1"/>
          <p:nvPr/>
        </p:nvSpPr>
        <p:spPr>
          <a:xfrm>
            <a:off x="629988" y="781050"/>
            <a:ext cx="8423400" cy="21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b="1"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 Используйте нашу фирменную цветовую палитру (её найдете в следующем слайде) </a:t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4. Визуальные материалы:</a:t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Добавляйте релевантные изображения к текстовым блокам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Используйте иконки или эмодзи для визуализации ключевых пунктов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Используйте инфографику для визуализации сложной информации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</a:t>
            </a:r>
            <a:r>
              <a:rPr b="1"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качественные изображения вы можете взять </a:t>
            </a:r>
            <a:r>
              <a:rPr b="1" lang="ru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в папке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8" name="Google Shape;258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7675" y="2576650"/>
            <a:ext cx="348500" cy="34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1252" y="2724091"/>
            <a:ext cx="499512" cy="4995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5266" y="583317"/>
            <a:ext cx="499512" cy="4995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84266" y="2316545"/>
            <a:ext cx="555893" cy="5558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71465" y="3774462"/>
            <a:ext cx="406292" cy="409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4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96919" y="3834697"/>
            <a:ext cx="424366" cy="424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4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57775" y="585425"/>
            <a:ext cx="495295" cy="4952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4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994545" y="4262483"/>
            <a:ext cx="360144" cy="3601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4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405173" y="3774462"/>
            <a:ext cx="406292" cy="409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4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701471" y="3985239"/>
            <a:ext cx="508703" cy="5087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49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09009" y="539005"/>
            <a:ext cx="588135" cy="588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49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2530352" y="4433144"/>
            <a:ext cx="404216" cy="404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49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2901362" y="561770"/>
            <a:ext cx="542605" cy="5426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49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888594" y="2047748"/>
            <a:ext cx="436975" cy="436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49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514269" y="2047748"/>
            <a:ext cx="436975" cy="436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49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3054328" y="4448785"/>
            <a:ext cx="372935" cy="3729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49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8237883" y="3979170"/>
            <a:ext cx="520847" cy="52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49"/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>
            <a:off x="8207788" y="3288498"/>
            <a:ext cx="595986" cy="595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9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>
            <a:off x="1190534" y="2047748"/>
            <a:ext cx="436975" cy="436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9"/>
          <p:cNvPicPr preferRelativeResize="0"/>
          <p:nvPr/>
        </p:nvPicPr>
        <p:blipFill>
          <a:blip r:embed="rId21">
            <a:alphaModFix/>
          </a:blip>
          <a:stretch>
            <a:fillRect/>
          </a:stretch>
        </p:blipFill>
        <p:spPr>
          <a:xfrm>
            <a:off x="2172209" y="1391638"/>
            <a:ext cx="493512" cy="493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9"/>
          <p:cNvPicPr preferRelativeResize="0"/>
          <p:nvPr/>
        </p:nvPicPr>
        <p:blipFill>
          <a:blip r:embed="rId22">
            <a:alphaModFix/>
          </a:blip>
          <a:stretch>
            <a:fillRect/>
          </a:stretch>
        </p:blipFill>
        <p:spPr>
          <a:xfrm>
            <a:off x="1150853" y="1403354"/>
            <a:ext cx="470080" cy="47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49"/>
          <p:cNvPicPr preferRelativeResize="0"/>
          <p:nvPr/>
        </p:nvPicPr>
        <p:blipFill rotWithShape="1">
          <a:blip r:embed="rId23">
            <a:alphaModFix/>
          </a:blip>
          <a:srcRect b="0" l="0" r="0" t="0"/>
          <a:stretch/>
        </p:blipFill>
        <p:spPr>
          <a:xfrm>
            <a:off x="552077" y="4281498"/>
            <a:ext cx="537109" cy="537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49"/>
          <p:cNvPicPr preferRelativeResize="0"/>
          <p:nvPr/>
        </p:nvPicPr>
        <p:blipFill>
          <a:blip r:embed="rId24">
            <a:alphaModFix/>
          </a:blip>
          <a:stretch>
            <a:fillRect/>
          </a:stretch>
        </p:blipFill>
        <p:spPr>
          <a:xfrm>
            <a:off x="519706" y="1355027"/>
            <a:ext cx="566735" cy="566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49"/>
          <p:cNvPicPr preferRelativeResize="0"/>
          <p:nvPr/>
        </p:nvPicPr>
        <p:blipFill>
          <a:blip r:embed="rId25">
            <a:alphaModFix/>
          </a:blip>
          <a:stretch>
            <a:fillRect/>
          </a:stretch>
        </p:blipFill>
        <p:spPr>
          <a:xfrm>
            <a:off x="5187775" y="2316539"/>
            <a:ext cx="493249" cy="49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9"/>
          <p:cNvPicPr preferRelativeResize="0"/>
          <p:nvPr/>
        </p:nvPicPr>
        <p:blipFill>
          <a:blip r:embed="rId26">
            <a:alphaModFix/>
          </a:blip>
          <a:stretch>
            <a:fillRect/>
          </a:stretch>
        </p:blipFill>
        <p:spPr>
          <a:xfrm>
            <a:off x="961355" y="2667110"/>
            <a:ext cx="588118" cy="588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49"/>
          <p:cNvPicPr preferRelativeResize="0"/>
          <p:nvPr/>
        </p:nvPicPr>
        <p:blipFill>
          <a:blip r:embed="rId27">
            <a:alphaModFix/>
          </a:blip>
          <a:stretch>
            <a:fillRect/>
          </a:stretch>
        </p:blipFill>
        <p:spPr>
          <a:xfrm>
            <a:off x="7710770" y="3352476"/>
            <a:ext cx="468034" cy="4680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49"/>
          <p:cNvPicPr preferRelativeResize="0"/>
          <p:nvPr/>
        </p:nvPicPr>
        <p:blipFill>
          <a:blip r:embed="rId28">
            <a:alphaModFix/>
          </a:blip>
          <a:stretch>
            <a:fillRect/>
          </a:stretch>
        </p:blipFill>
        <p:spPr>
          <a:xfrm>
            <a:off x="5181495" y="2922709"/>
            <a:ext cx="493249" cy="4932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49"/>
          <p:cNvPicPr preferRelativeResize="0"/>
          <p:nvPr/>
        </p:nvPicPr>
        <p:blipFill>
          <a:blip r:embed="rId29">
            <a:alphaModFix/>
          </a:blip>
          <a:stretch>
            <a:fillRect/>
          </a:stretch>
        </p:blipFill>
        <p:spPr>
          <a:xfrm>
            <a:off x="2131524" y="2730594"/>
            <a:ext cx="499518" cy="499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49"/>
          <p:cNvPicPr preferRelativeResize="0"/>
          <p:nvPr/>
        </p:nvPicPr>
        <p:blipFill>
          <a:blip r:embed="rId30">
            <a:alphaModFix/>
          </a:blip>
          <a:stretch>
            <a:fillRect/>
          </a:stretch>
        </p:blipFill>
        <p:spPr>
          <a:xfrm>
            <a:off x="4009998" y="2316535"/>
            <a:ext cx="530079" cy="530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49"/>
          <p:cNvPicPr preferRelativeResize="0"/>
          <p:nvPr/>
        </p:nvPicPr>
        <p:blipFill>
          <a:blip r:embed="rId31">
            <a:alphaModFix/>
          </a:blip>
          <a:stretch>
            <a:fillRect/>
          </a:stretch>
        </p:blipFill>
        <p:spPr>
          <a:xfrm>
            <a:off x="544543" y="3704244"/>
            <a:ext cx="552178" cy="552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49"/>
          <p:cNvPicPr preferRelativeResize="0"/>
          <p:nvPr/>
        </p:nvPicPr>
        <p:blipFill>
          <a:blip r:embed="rId32">
            <a:alphaModFix/>
          </a:blip>
          <a:stretch>
            <a:fillRect/>
          </a:stretch>
        </p:blipFill>
        <p:spPr>
          <a:xfrm>
            <a:off x="1078633" y="3704244"/>
            <a:ext cx="552178" cy="552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49"/>
          <p:cNvPicPr preferRelativeResize="0"/>
          <p:nvPr/>
        </p:nvPicPr>
        <p:blipFill>
          <a:blip r:embed="rId33">
            <a:alphaModFix/>
          </a:blip>
          <a:stretch>
            <a:fillRect/>
          </a:stretch>
        </p:blipFill>
        <p:spPr>
          <a:xfrm>
            <a:off x="1053627" y="4248959"/>
            <a:ext cx="602188" cy="6021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49"/>
          <p:cNvPicPr preferRelativeResize="0"/>
          <p:nvPr/>
        </p:nvPicPr>
        <p:blipFill>
          <a:blip r:embed="rId34">
            <a:alphaModFix/>
          </a:blip>
          <a:stretch>
            <a:fillRect/>
          </a:stretch>
        </p:blipFill>
        <p:spPr>
          <a:xfrm>
            <a:off x="469475" y="2745317"/>
            <a:ext cx="470090" cy="4700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49"/>
          <p:cNvPicPr preferRelativeResize="0"/>
          <p:nvPr/>
        </p:nvPicPr>
        <p:blipFill>
          <a:blip r:embed="rId35">
            <a:alphaModFix/>
          </a:blip>
          <a:stretch>
            <a:fillRect/>
          </a:stretch>
        </p:blipFill>
        <p:spPr>
          <a:xfrm>
            <a:off x="2316972" y="556974"/>
            <a:ext cx="552197" cy="5521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49"/>
          <p:cNvPicPr preferRelativeResize="0"/>
          <p:nvPr/>
        </p:nvPicPr>
        <p:blipFill>
          <a:blip r:embed="rId36">
            <a:alphaModFix/>
          </a:blip>
          <a:stretch>
            <a:fillRect/>
          </a:stretch>
        </p:blipFill>
        <p:spPr>
          <a:xfrm>
            <a:off x="4554831" y="2935266"/>
            <a:ext cx="504910" cy="5048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49"/>
          <p:cNvPicPr preferRelativeResize="0"/>
          <p:nvPr/>
        </p:nvPicPr>
        <p:blipFill>
          <a:blip r:embed="rId37">
            <a:alphaModFix/>
          </a:blip>
          <a:stretch>
            <a:fillRect/>
          </a:stretch>
        </p:blipFill>
        <p:spPr>
          <a:xfrm>
            <a:off x="4022582" y="2935266"/>
            <a:ext cx="504910" cy="5048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49"/>
          <p:cNvPicPr preferRelativeResize="0"/>
          <p:nvPr/>
        </p:nvPicPr>
        <p:blipFill>
          <a:blip r:embed="rId38">
            <a:alphaModFix/>
          </a:blip>
          <a:stretch>
            <a:fillRect/>
          </a:stretch>
        </p:blipFill>
        <p:spPr>
          <a:xfrm>
            <a:off x="4554831" y="2329119"/>
            <a:ext cx="504910" cy="5048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49"/>
          <p:cNvPicPr preferRelativeResize="0"/>
          <p:nvPr/>
        </p:nvPicPr>
        <p:blipFill>
          <a:blip r:embed="rId39">
            <a:alphaModFix/>
          </a:blip>
          <a:stretch>
            <a:fillRect/>
          </a:stretch>
        </p:blipFill>
        <p:spPr>
          <a:xfrm>
            <a:off x="5663349" y="2901775"/>
            <a:ext cx="597725" cy="59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49"/>
          <p:cNvPicPr preferRelativeResize="0"/>
          <p:nvPr/>
        </p:nvPicPr>
        <p:blipFill>
          <a:blip r:embed="rId40">
            <a:alphaModFix/>
          </a:blip>
          <a:stretch>
            <a:fillRect/>
          </a:stretch>
        </p:blipFill>
        <p:spPr>
          <a:xfrm>
            <a:off x="1985334" y="3818550"/>
            <a:ext cx="456645" cy="456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49"/>
          <p:cNvPicPr preferRelativeResize="0"/>
          <p:nvPr/>
        </p:nvPicPr>
        <p:blipFill>
          <a:blip r:embed="rId41">
            <a:alphaModFix/>
          </a:blip>
          <a:stretch>
            <a:fillRect/>
          </a:stretch>
        </p:blipFill>
        <p:spPr>
          <a:xfrm>
            <a:off x="1434048" y="2018565"/>
            <a:ext cx="495294" cy="4952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49"/>
          <p:cNvPicPr preferRelativeResize="0"/>
          <p:nvPr/>
        </p:nvPicPr>
        <p:blipFill>
          <a:blip r:embed="rId42">
            <a:alphaModFix/>
          </a:blip>
          <a:stretch>
            <a:fillRect/>
          </a:stretch>
        </p:blipFill>
        <p:spPr>
          <a:xfrm>
            <a:off x="1885178" y="2018565"/>
            <a:ext cx="495294" cy="4952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49"/>
          <p:cNvPicPr preferRelativeResize="0"/>
          <p:nvPr/>
        </p:nvPicPr>
        <p:blipFill>
          <a:blip r:embed="rId43">
            <a:alphaModFix/>
          </a:blip>
          <a:stretch>
            <a:fillRect/>
          </a:stretch>
        </p:blipFill>
        <p:spPr>
          <a:xfrm>
            <a:off x="2026525" y="4443213"/>
            <a:ext cx="384075" cy="38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49"/>
          <p:cNvPicPr preferRelativeResize="0"/>
          <p:nvPr/>
        </p:nvPicPr>
        <p:blipFill>
          <a:blip r:embed="rId44">
            <a:alphaModFix/>
          </a:blip>
          <a:stretch>
            <a:fillRect/>
          </a:stretch>
        </p:blipFill>
        <p:spPr>
          <a:xfrm>
            <a:off x="2502160" y="3844766"/>
            <a:ext cx="404231" cy="404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49"/>
          <p:cNvPicPr preferRelativeResize="0"/>
          <p:nvPr/>
        </p:nvPicPr>
        <p:blipFill>
          <a:blip r:embed="rId45">
            <a:alphaModFix/>
          </a:blip>
          <a:stretch>
            <a:fillRect/>
          </a:stretch>
        </p:blipFill>
        <p:spPr>
          <a:xfrm>
            <a:off x="4375738" y="4226469"/>
            <a:ext cx="432222" cy="4322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49"/>
          <p:cNvPicPr preferRelativeResize="0"/>
          <p:nvPr/>
        </p:nvPicPr>
        <p:blipFill>
          <a:blip r:embed="rId46">
            <a:alphaModFix/>
          </a:blip>
          <a:stretch>
            <a:fillRect/>
          </a:stretch>
        </p:blipFill>
        <p:spPr>
          <a:xfrm>
            <a:off x="3919814" y="3763353"/>
            <a:ext cx="432222" cy="4322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49"/>
          <p:cNvPicPr preferRelativeResize="0"/>
          <p:nvPr/>
        </p:nvPicPr>
        <p:blipFill>
          <a:blip r:embed="rId47">
            <a:alphaModFix/>
          </a:blip>
          <a:stretch>
            <a:fillRect/>
          </a:stretch>
        </p:blipFill>
        <p:spPr>
          <a:xfrm>
            <a:off x="4381317" y="3763353"/>
            <a:ext cx="432222" cy="4322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49"/>
          <p:cNvPicPr preferRelativeResize="0"/>
          <p:nvPr/>
        </p:nvPicPr>
        <p:blipFill>
          <a:blip r:embed="rId48">
            <a:alphaModFix/>
          </a:blip>
          <a:stretch>
            <a:fillRect/>
          </a:stretch>
        </p:blipFill>
        <p:spPr>
          <a:xfrm>
            <a:off x="5421140" y="4251223"/>
            <a:ext cx="382690" cy="38269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49"/>
          <p:cNvPicPr preferRelativeResize="0"/>
          <p:nvPr/>
        </p:nvPicPr>
        <p:blipFill>
          <a:blip r:embed="rId49">
            <a:alphaModFix/>
          </a:blip>
          <a:stretch>
            <a:fillRect/>
          </a:stretch>
        </p:blipFill>
        <p:spPr>
          <a:xfrm>
            <a:off x="1561510" y="1329664"/>
            <a:ext cx="617460" cy="6174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49"/>
          <p:cNvPicPr preferRelativeResize="0"/>
          <p:nvPr/>
        </p:nvPicPr>
        <p:blipFill>
          <a:blip r:embed="rId50">
            <a:alphaModFix/>
          </a:blip>
          <a:stretch>
            <a:fillRect/>
          </a:stretch>
        </p:blipFill>
        <p:spPr>
          <a:xfrm>
            <a:off x="7078625" y="585419"/>
            <a:ext cx="431346" cy="431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49"/>
          <p:cNvPicPr preferRelativeResize="0"/>
          <p:nvPr/>
        </p:nvPicPr>
        <p:blipFill>
          <a:blip r:embed="rId51">
            <a:alphaModFix/>
          </a:blip>
          <a:stretch>
            <a:fillRect/>
          </a:stretch>
        </p:blipFill>
        <p:spPr>
          <a:xfrm>
            <a:off x="7121933" y="1135419"/>
            <a:ext cx="431346" cy="431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49"/>
          <p:cNvPicPr preferRelativeResize="0"/>
          <p:nvPr/>
        </p:nvPicPr>
        <p:blipFill>
          <a:blip r:embed="rId52">
            <a:alphaModFix/>
          </a:blip>
          <a:stretch>
            <a:fillRect/>
          </a:stretch>
        </p:blipFill>
        <p:spPr>
          <a:xfrm rot="808536">
            <a:off x="8249366" y="2529116"/>
            <a:ext cx="508464" cy="508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49"/>
          <p:cNvPicPr preferRelativeResize="0"/>
          <p:nvPr/>
        </p:nvPicPr>
        <p:blipFill>
          <a:blip r:embed="rId53">
            <a:alphaModFix/>
          </a:blip>
          <a:stretch>
            <a:fillRect/>
          </a:stretch>
        </p:blipFill>
        <p:spPr>
          <a:xfrm>
            <a:off x="7692265" y="2494210"/>
            <a:ext cx="508464" cy="508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49"/>
          <p:cNvPicPr preferRelativeResize="0"/>
          <p:nvPr/>
        </p:nvPicPr>
        <p:blipFill>
          <a:blip r:embed="rId54">
            <a:alphaModFix/>
          </a:blip>
          <a:stretch>
            <a:fillRect/>
          </a:stretch>
        </p:blipFill>
        <p:spPr>
          <a:xfrm>
            <a:off x="7202083" y="2494244"/>
            <a:ext cx="508464" cy="508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49"/>
          <p:cNvPicPr preferRelativeResize="0"/>
          <p:nvPr/>
        </p:nvPicPr>
        <p:blipFill>
          <a:blip r:embed="rId55">
            <a:alphaModFix/>
          </a:blip>
          <a:stretch>
            <a:fillRect/>
          </a:stretch>
        </p:blipFill>
        <p:spPr>
          <a:xfrm>
            <a:off x="7202071" y="1974083"/>
            <a:ext cx="508464" cy="508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49"/>
          <p:cNvPicPr preferRelativeResize="0"/>
          <p:nvPr/>
        </p:nvPicPr>
        <p:blipFill>
          <a:blip r:embed="rId56">
            <a:alphaModFix/>
          </a:blip>
          <a:stretch>
            <a:fillRect/>
          </a:stretch>
        </p:blipFill>
        <p:spPr>
          <a:xfrm>
            <a:off x="7692265" y="1974071"/>
            <a:ext cx="508464" cy="508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49"/>
          <p:cNvPicPr preferRelativeResize="0"/>
          <p:nvPr/>
        </p:nvPicPr>
        <p:blipFill>
          <a:blip r:embed="rId57">
            <a:alphaModFix/>
          </a:blip>
          <a:stretch>
            <a:fillRect/>
          </a:stretch>
        </p:blipFill>
        <p:spPr>
          <a:xfrm>
            <a:off x="8218004" y="1167390"/>
            <a:ext cx="508464" cy="508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49"/>
          <p:cNvPicPr preferRelativeResize="0"/>
          <p:nvPr/>
        </p:nvPicPr>
        <p:blipFill>
          <a:blip r:embed="rId58">
            <a:alphaModFix/>
          </a:blip>
          <a:stretch>
            <a:fillRect/>
          </a:stretch>
        </p:blipFill>
        <p:spPr>
          <a:xfrm>
            <a:off x="7631405" y="1180470"/>
            <a:ext cx="508464" cy="508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49"/>
          <p:cNvPicPr preferRelativeResize="0"/>
          <p:nvPr/>
        </p:nvPicPr>
        <p:blipFill>
          <a:blip r:embed="rId59">
            <a:alphaModFix/>
          </a:blip>
          <a:stretch>
            <a:fillRect/>
          </a:stretch>
        </p:blipFill>
        <p:spPr>
          <a:xfrm>
            <a:off x="8164542" y="578840"/>
            <a:ext cx="508464" cy="508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49"/>
          <p:cNvPicPr preferRelativeResize="0"/>
          <p:nvPr/>
        </p:nvPicPr>
        <p:blipFill>
          <a:blip r:embed="rId60">
            <a:alphaModFix/>
          </a:blip>
          <a:stretch>
            <a:fillRect/>
          </a:stretch>
        </p:blipFill>
        <p:spPr>
          <a:xfrm>
            <a:off x="7666734" y="578840"/>
            <a:ext cx="508464" cy="508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49"/>
          <p:cNvPicPr preferRelativeResize="0"/>
          <p:nvPr/>
        </p:nvPicPr>
        <p:blipFill>
          <a:blip r:embed="rId61">
            <a:alphaModFix/>
          </a:blip>
          <a:stretch>
            <a:fillRect/>
          </a:stretch>
        </p:blipFill>
        <p:spPr>
          <a:xfrm>
            <a:off x="3495732" y="583314"/>
            <a:ext cx="499518" cy="499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49"/>
          <p:cNvPicPr preferRelativeResize="0"/>
          <p:nvPr/>
        </p:nvPicPr>
        <p:blipFill>
          <a:blip r:embed="rId62">
            <a:alphaModFix/>
          </a:blip>
          <a:stretch>
            <a:fillRect/>
          </a:stretch>
        </p:blipFill>
        <p:spPr>
          <a:xfrm>
            <a:off x="7197364" y="4023550"/>
            <a:ext cx="432067" cy="432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49"/>
          <p:cNvPicPr preferRelativeResize="0"/>
          <p:nvPr/>
        </p:nvPicPr>
        <p:blipFill>
          <a:blip r:embed="rId63">
            <a:alphaModFix/>
          </a:blip>
          <a:stretch>
            <a:fillRect/>
          </a:stretch>
        </p:blipFill>
        <p:spPr>
          <a:xfrm>
            <a:off x="7175125" y="3370459"/>
            <a:ext cx="432067" cy="432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49"/>
          <p:cNvPicPr preferRelativeResize="0"/>
          <p:nvPr/>
        </p:nvPicPr>
        <p:blipFill>
          <a:blip r:embed="rId64">
            <a:alphaModFix/>
          </a:blip>
          <a:stretch>
            <a:fillRect/>
          </a:stretch>
        </p:blipFill>
        <p:spPr>
          <a:xfrm>
            <a:off x="8193251" y="1974071"/>
            <a:ext cx="508464" cy="508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49"/>
          <p:cNvPicPr preferRelativeResize="0"/>
          <p:nvPr/>
        </p:nvPicPr>
        <p:blipFill rotWithShape="1">
          <a:blip r:embed="rId65">
            <a:alphaModFix/>
          </a:blip>
          <a:srcRect b="0" l="0" r="0" t="0"/>
          <a:stretch/>
        </p:blipFill>
        <p:spPr>
          <a:xfrm>
            <a:off x="2337816" y="2058480"/>
            <a:ext cx="443210" cy="443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49"/>
          <p:cNvPicPr preferRelativeResize="0"/>
          <p:nvPr/>
        </p:nvPicPr>
        <p:blipFill>
          <a:blip r:embed="rId66">
            <a:alphaModFix/>
          </a:blip>
          <a:stretch>
            <a:fillRect/>
          </a:stretch>
        </p:blipFill>
        <p:spPr>
          <a:xfrm>
            <a:off x="2775062" y="1388632"/>
            <a:ext cx="499518" cy="499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49"/>
          <p:cNvPicPr preferRelativeResize="0"/>
          <p:nvPr/>
        </p:nvPicPr>
        <p:blipFill rotWithShape="1">
          <a:blip r:embed="rId67">
            <a:alphaModFix/>
          </a:blip>
          <a:srcRect b="0" l="0" r="0" t="0"/>
          <a:stretch/>
        </p:blipFill>
        <p:spPr>
          <a:xfrm>
            <a:off x="5056303" y="4700669"/>
            <a:ext cx="306250" cy="30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49"/>
          <p:cNvPicPr preferRelativeResize="0"/>
          <p:nvPr/>
        </p:nvPicPr>
        <p:blipFill rotWithShape="1">
          <a:blip r:embed="rId68">
            <a:alphaModFix/>
          </a:blip>
          <a:srcRect b="0" l="0" r="0" t="0"/>
          <a:stretch/>
        </p:blipFill>
        <p:spPr>
          <a:xfrm>
            <a:off x="5476501" y="4711956"/>
            <a:ext cx="306250" cy="30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49"/>
          <p:cNvPicPr preferRelativeResize="0"/>
          <p:nvPr/>
        </p:nvPicPr>
        <p:blipFill>
          <a:blip r:embed="rId69">
            <a:alphaModFix/>
          </a:blip>
          <a:stretch>
            <a:fillRect/>
          </a:stretch>
        </p:blipFill>
        <p:spPr>
          <a:xfrm>
            <a:off x="2691814" y="2761497"/>
            <a:ext cx="437718" cy="4377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49"/>
          <p:cNvPicPr preferRelativeResize="0"/>
          <p:nvPr/>
        </p:nvPicPr>
        <p:blipFill>
          <a:blip r:embed="rId70">
            <a:alphaModFix/>
          </a:blip>
          <a:stretch>
            <a:fillRect/>
          </a:stretch>
        </p:blipFill>
        <p:spPr>
          <a:xfrm>
            <a:off x="3835523" y="1440998"/>
            <a:ext cx="617475" cy="61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49"/>
          <p:cNvPicPr preferRelativeResize="0"/>
          <p:nvPr/>
        </p:nvPicPr>
        <p:blipFill>
          <a:blip r:embed="rId71">
            <a:alphaModFix/>
          </a:blip>
          <a:stretch>
            <a:fillRect/>
          </a:stretch>
        </p:blipFill>
        <p:spPr>
          <a:xfrm>
            <a:off x="4540306" y="1419187"/>
            <a:ext cx="729762" cy="729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0"/>
          <p:cNvSpPr/>
          <p:nvPr/>
        </p:nvSpPr>
        <p:spPr>
          <a:xfrm>
            <a:off x="5386000" y="197300"/>
            <a:ext cx="3467400" cy="2147400"/>
          </a:xfrm>
          <a:prstGeom prst="roundRect">
            <a:avLst>
              <a:gd fmla="val 16667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37" name="Google Shape;33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7677" y="1327053"/>
            <a:ext cx="1812680" cy="62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7700" y="489978"/>
            <a:ext cx="1812644" cy="6275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96748" y="670077"/>
            <a:ext cx="941925" cy="1201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10300" y="2760755"/>
            <a:ext cx="1883234" cy="780798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880000" dist="19050">
              <a:srgbClr val="000000">
                <a:alpha val="40000"/>
              </a:srgbClr>
            </a:outerShdw>
          </a:effectLst>
        </p:spPr>
      </p:pic>
      <p:pic>
        <p:nvPicPr>
          <p:cNvPr id="341" name="Google Shape;341;p5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72170" y="3726284"/>
            <a:ext cx="1948175" cy="765766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880000" dist="19050">
              <a:srgbClr val="000000">
                <a:alpha val="40000"/>
              </a:srgbClr>
            </a:outerShdw>
          </a:effectLst>
        </p:spPr>
      </p:pic>
      <p:pic>
        <p:nvPicPr>
          <p:cNvPr id="342" name="Google Shape;342;p5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795668" y="510640"/>
            <a:ext cx="765850" cy="1124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5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792750" y="586627"/>
            <a:ext cx="1397868" cy="1081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5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08750" y="623231"/>
            <a:ext cx="880325" cy="899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5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27775" y="1972625"/>
            <a:ext cx="880324" cy="879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5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638025" y="1871888"/>
            <a:ext cx="1081150" cy="108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50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795678" y="3300686"/>
            <a:ext cx="941925" cy="1015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50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3108466" y="1689619"/>
            <a:ext cx="880325" cy="1348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50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577949" y="3180927"/>
            <a:ext cx="941925" cy="1087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1"/>
          <p:cNvSpPr txBox="1"/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Шаблоны, которые вы можете использовать для рассказа о своем проекте</a:t>
            </a:r>
            <a:endParaRPr/>
          </a:p>
        </p:txBody>
      </p:sp>
      <p:pic>
        <p:nvPicPr>
          <p:cNvPr id="355" name="Google Shape;35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4075" y="430338"/>
            <a:ext cx="939325" cy="93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2"/>
          <p:cNvSpPr txBox="1"/>
          <p:nvPr>
            <p:ph type="title"/>
          </p:nvPr>
        </p:nvSpPr>
        <p:spPr>
          <a:xfrm>
            <a:off x="548556" y="1594106"/>
            <a:ext cx="7379700" cy="11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venir"/>
              <a:buNone/>
            </a:pPr>
            <a:r>
              <a:rPr lang="ru"/>
              <a:t>Материал для моделирования</a:t>
            </a:r>
            <a:endParaRPr sz="3600">
              <a:solidFill>
                <a:srgbClr val="FBFBFE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t/>
            </a:r>
            <a:endParaRPr sz="2800">
              <a:solidFill>
                <a:srgbClr val="FBFB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1" name="Google Shape;361;p52"/>
          <p:cNvSpPr/>
          <p:nvPr/>
        </p:nvSpPr>
        <p:spPr>
          <a:xfrm>
            <a:off x="494025" y="682688"/>
            <a:ext cx="6167400" cy="1070700"/>
          </a:xfrm>
          <a:prstGeom prst="roundRect">
            <a:avLst>
              <a:gd fmla="val 16667" name="adj"/>
            </a:avLst>
          </a:prstGeom>
          <a:solidFill>
            <a:srgbClr val="40299B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Название подтемы</a:t>
            </a:r>
            <a:endParaRPr sz="34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62" name="Google Shape;36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4100" y="1077650"/>
            <a:ext cx="1078825" cy="124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3"/>
          <p:cNvSpPr txBox="1"/>
          <p:nvPr/>
        </p:nvSpPr>
        <p:spPr>
          <a:xfrm>
            <a:off x="721493" y="832471"/>
            <a:ext cx="77010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Roboto"/>
              <a:buNone/>
            </a:pPr>
            <a:r>
              <a:rPr b="1" lang="ru" sz="530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Определение – это</a:t>
            </a:r>
            <a:endParaRPr sz="2300">
              <a:solidFill>
                <a:srgbClr val="3F299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68" name="Google Shape;368;p53"/>
          <p:cNvSpPr txBox="1"/>
          <p:nvPr/>
        </p:nvSpPr>
        <p:spPr>
          <a:xfrm>
            <a:off x="721500" y="1984175"/>
            <a:ext cx="7403400" cy="17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описание данных в виде набора сущностей, отношений между ними, атрибутов сущностей, </a:t>
            </a:r>
            <a:endParaRPr sz="23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их типов данных, соглашений об именовании </a:t>
            </a:r>
            <a:endParaRPr sz="23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и правил проверки целостностей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6"/>
          <p:cNvSpPr txBox="1"/>
          <p:nvPr>
            <p:ph type="title"/>
          </p:nvPr>
        </p:nvSpPr>
        <p:spPr>
          <a:xfrm>
            <a:off x="744125" y="1415974"/>
            <a:ext cx="7935300" cy="14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157" name="Google Shape;15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062" y="3841075"/>
            <a:ext cx="545712" cy="54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75" y="3890890"/>
            <a:ext cx="537262" cy="53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4"/>
          <p:cNvSpPr txBox="1"/>
          <p:nvPr>
            <p:ph type="title"/>
          </p:nvPr>
        </p:nvSpPr>
        <p:spPr>
          <a:xfrm>
            <a:off x="600400" y="438675"/>
            <a:ext cx="66522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Слайды с “кнопками” </a:t>
            </a:r>
            <a:endParaRPr/>
          </a:p>
        </p:txBody>
      </p:sp>
      <p:sp>
        <p:nvSpPr>
          <p:cNvPr id="374" name="Google Shape;374;p54"/>
          <p:cNvSpPr/>
          <p:nvPr/>
        </p:nvSpPr>
        <p:spPr>
          <a:xfrm>
            <a:off x="720000" y="1534575"/>
            <a:ext cx="5400900" cy="1427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Тезис 1/Определение 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5" name="Google Shape;375;p54"/>
          <p:cNvSpPr/>
          <p:nvPr/>
        </p:nvSpPr>
        <p:spPr>
          <a:xfrm>
            <a:off x="720000" y="3285100"/>
            <a:ext cx="5400900" cy="1427400"/>
          </a:xfrm>
          <a:prstGeom prst="roundRect">
            <a:avLst>
              <a:gd fmla="val 16667" name="adj"/>
            </a:avLst>
          </a:prstGeom>
          <a:solidFill>
            <a:srgbClr val="3F299A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Тезис 2 (выбирая его, словно щелкаем на него мышью,</a:t>
            </a:r>
            <a:endParaRPr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и в следующем слайде раскрываем выбранную </a:t>
            </a:r>
            <a:endParaRPr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мысль полностью) / Определение 2</a:t>
            </a:r>
            <a:endParaRPr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76" name="Google Shape;37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3550" y="3889950"/>
            <a:ext cx="739326" cy="85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5"/>
          <p:cNvSpPr/>
          <p:nvPr/>
        </p:nvSpPr>
        <p:spPr>
          <a:xfrm>
            <a:off x="1010550" y="1550450"/>
            <a:ext cx="6878100" cy="1427400"/>
          </a:xfrm>
          <a:prstGeom prst="roundRect">
            <a:avLst>
              <a:gd fmla="val 16667" name="adj"/>
            </a:avLst>
          </a:prstGeom>
          <a:solidFill>
            <a:srgbClr val="3F299A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Определение</a:t>
            </a:r>
            <a:r>
              <a:rPr lang="ru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 – </a:t>
            </a: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их типов данных, соглашений об именовании и правил проверки целостностей 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82" name="Google Shape;38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1800" y="2312100"/>
            <a:ext cx="739326" cy="85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6"/>
          <p:cNvSpPr txBox="1"/>
          <p:nvPr>
            <p:ph type="title"/>
          </p:nvPr>
        </p:nvSpPr>
        <p:spPr>
          <a:xfrm>
            <a:off x="611950" y="318675"/>
            <a:ext cx="82143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Заголовок: главная мысль слайда </a:t>
            </a:r>
            <a:endParaRPr/>
          </a:p>
        </p:txBody>
      </p:sp>
      <p:sp>
        <p:nvSpPr>
          <p:cNvPr id="388" name="Google Shape;388;p56"/>
          <p:cNvSpPr txBox="1"/>
          <p:nvPr>
            <p:ph type="title"/>
          </p:nvPr>
        </p:nvSpPr>
        <p:spPr>
          <a:xfrm>
            <a:off x="611950" y="938325"/>
            <a:ext cx="67242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ru" sz="1500">
                <a:latin typeface="Roboto Medium"/>
                <a:ea typeface="Roboto Medium"/>
                <a:cs typeface="Roboto Medium"/>
                <a:sym typeface="Roboto Medium"/>
              </a:rPr>
              <a:t>Подзаголовок – дополнение к основной мысли</a:t>
            </a:r>
            <a:endParaRPr b="0" sz="15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89" name="Google Shape;389;p56"/>
          <p:cNvSpPr txBox="1"/>
          <p:nvPr/>
        </p:nvSpPr>
        <p:spPr>
          <a:xfrm>
            <a:off x="662850" y="1917013"/>
            <a:ext cx="4092000" cy="19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299A"/>
              </a:buClr>
              <a:buSzPts val="1300"/>
              <a:buFont typeface="Roboto"/>
              <a:buChar char="●"/>
            </a:pPr>
            <a:r>
              <a:rPr lang="ru" sz="13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Источников много </a:t>
            </a:r>
            <a:endParaRPr sz="13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299A"/>
              </a:buClr>
              <a:buSzPts val="1300"/>
              <a:buFont typeface="Roboto"/>
              <a:buChar char="●"/>
            </a:pPr>
            <a:r>
              <a:rPr lang="ru" sz="13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Кроме того, в той же микросервисной архитектуре у нас запрос от клиента может проходить через несколько различных микросервисов, причем в зависимости </a:t>
            </a:r>
            <a:endParaRPr sz="13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от различных аспектов, этот путь может состоять из разных узлов. </a:t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0" name="Google Shape;390;p56"/>
          <p:cNvSpPr/>
          <p:nvPr/>
        </p:nvSpPr>
        <p:spPr>
          <a:xfrm>
            <a:off x="6203150" y="1392225"/>
            <a:ext cx="2490600" cy="3093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место для иллюстрации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7"/>
          <p:cNvSpPr txBox="1"/>
          <p:nvPr>
            <p:ph type="title"/>
          </p:nvPr>
        </p:nvSpPr>
        <p:spPr>
          <a:xfrm>
            <a:off x="638800" y="351150"/>
            <a:ext cx="82143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Главная мысль слайда</a:t>
            </a:r>
            <a:endParaRPr/>
          </a:p>
        </p:txBody>
      </p:sp>
      <p:sp>
        <p:nvSpPr>
          <p:cNvPr id="396" name="Google Shape;396;p57"/>
          <p:cNvSpPr txBox="1"/>
          <p:nvPr/>
        </p:nvSpPr>
        <p:spPr>
          <a:xfrm>
            <a:off x="611950" y="1269600"/>
            <a:ext cx="60666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299A"/>
              </a:buClr>
              <a:buSzPts val="1300"/>
              <a:buFont typeface="Roboto"/>
              <a:buChar char="●"/>
            </a:pPr>
            <a:r>
              <a:rPr lang="ru" sz="13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В этой статье мы будем завершать тему мониторинга и поговорим  </a:t>
            </a:r>
            <a:endParaRPr sz="13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о мониторинге работы самих приложений. </a:t>
            </a:r>
            <a:endParaRPr sz="13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F299A"/>
              </a:buClr>
              <a:buSzPts val="1300"/>
              <a:buFont typeface="Roboto"/>
              <a:buChar char="●"/>
            </a:pPr>
            <a:r>
              <a:rPr lang="ru" sz="13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Какими средствами и как можно осуществлять сбор метрик </a:t>
            </a:r>
            <a:endParaRPr sz="13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с приложений и что такое трассировка.</a:t>
            </a:r>
            <a:endParaRPr sz="13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F299A"/>
              </a:buClr>
              <a:buSzPts val="1300"/>
              <a:buFont typeface="Roboto"/>
              <a:buChar char="●"/>
            </a:pPr>
            <a:r>
              <a:rPr lang="ru" sz="13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Как уже говорилось в предыдущих статьях, мы можем осуществлять сбор количественных показателей по событиям, формирующим тренды с помощью метрик.</a:t>
            </a:r>
            <a:endParaRPr sz="13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F299A"/>
              </a:buClr>
              <a:buSzPts val="1300"/>
              <a:buFont typeface="Roboto"/>
              <a:buChar char="●"/>
            </a:pPr>
            <a:r>
              <a:rPr lang="ru" sz="13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Кроме того, в той же микросервисной архитектуре у нас запрос </a:t>
            </a:r>
            <a:endParaRPr sz="13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от клиента может проходить через несколько различных микросервисов.</a:t>
            </a:r>
            <a:endParaRPr sz="13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F299A"/>
              </a:buClr>
              <a:buSzPts val="1300"/>
              <a:buFont typeface="Roboto"/>
              <a:buChar char="●"/>
            </a:pPr>
            <a:r>
              <a:rPr lang="ru" sz="13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В зависимости от различных аспектов, этот путь может состоять из разных узлов. </a:t>
            </a:r>
            <a:endParaRPr sz="13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8"/>
          <p:cNvSpPr txBox="1"/>
          <p:nvPr/>
        </p:nvSpPr>
        <p:spPr>
          <a:xfrm>
            <a:off x="800575" y="1349525"/>
            <a:ext cx="7224600" cy="30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В этой статье мы будем завершать тему мониторинга </a:t>
            </a:r>
            <a:endParaRPr sz="15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и поговорим о мониторинге работы самих приложений. </a:t>
            </a:r>
            <a:endParaRPr sz="15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Какими средствами и как можно осуществлять сбор </a:t>
            </a:r>
            <a:endParaRPr sz="15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метрик с приложений и что такое трассировка.</a:t>
            </a:r>
            <a:endParaRPr sz="15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Как уже говорилось в предыдущих статьях, мы можем</a:t>
            </a:r>
            <a:endParaRPr sz="15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осуществлять сбор количественных показателей </a:t>
            </a:r>
            <a:endParaRPr sz="15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 событиям, формирующим тренды с помощью метрик.</a:t>
            </a:r>
            <a:endParaRPr sz="15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2" name="Google Shape;402;p58"/>
          <p:cNvSpPr txBox="1"/>
          <p:nvPr>
            <p:ph type="title"/>
          </p:nvPr>
        </p:nvSpPr>
        <p:spPr>
          <a:xfrm>
            <a:off x="611950" y="350875"/>
            <a:ext cx="82143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Главная мысль слайда</a:t>
            </a:r>
            <a:endParaRPr/>
          </a:p>
        </p:txBody>
      </p:sp>
      <p:pic>
        <p:nvPicPr>
          <p:cNvPr id="403" name="Google Shape;40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200" y="1468125"/>
            <a:ext cx="315075" cy="32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200" y="2410750"/>
            <a:ext cx="315075" cy="32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200" y="3353375"/>
            <a:ext cx="315075" cy="321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9"/>
          <p:cNvSpPr txBox="1"/>
          <p:nvPr>
            <p:ph type="title"/>
          </p:nvPr>
        </p:nvSpPr>
        <p:spPr>
          <a:xfrm>
            <a:off x="623400" y="345599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50505"/>
                </a:solidFill>
              </a:rPr>
              <a:t>Слайд со списком </a:t>
            </a:r>
            <a:endParaRPr>
              <a:solidFill>
                <a:srgbClr val="050505"/>
              </a:solidFill>
            </a:endParaRPr>
          </a:p>
        </p:txBody>
      </p:sp>
      <p:graphicFrame>
        <p:nvGraphicFramePr>
          <p:cNvPr id="411" name="Google Shape;411;p59"/>
          <p:cNvGraphicFramePr/>
          <p:nvPr/>
        </p:nvGraphicFramePr>
        <p:xfrm>
          <a:off x="623400" y="1392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{AD674E9A-1B98-4AAC-860E-815EA8F94E5C}</a:tableStyleId>
              </a:tblPr>
              <a:tblGrid>
                <a:gridCol w="489425"/>
                <a:gridCol w="6749575"/>
              </a:tblGrid>
              <a:tr h="285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5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 sz="15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5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 sz="15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5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 sz="15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5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 sz="15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5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 sz="15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60"/>
          <p:cNvSpPr txBox="1"/>
          <p:nvPr>
            <p:ph type="title"/>
          </p:nvPr>
        </p:nvSpPr>
        <p:spPr>
          <a:xfrm>
            <a:off x="611950" y="326500"/>
            <a:ext cx="8214300" cy="11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Главная мысль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слайда  </a:t>
            </a:r>
            <a:endParaRPr/>
          </a:p>
        </p:txBody>
      </p:sp>
      <p:sp>
        <p:nvSpPr>
          <p:cNvPr id="417" name="Google Shape;417;p60"/>
          <p:cNvSpPr txBox="1"/>
          <p:nvPr>
            <p:ph type="title"/>
          </p:nvPr>
        </p:nvSpPr>
        <p:spPr>
          <a:xfrm>
            <a:off x="611950" y="1646950"/>
            <a:ext cx="4239900" cy="24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ru" sz="1300">
                <a:solidFill>
                  <a:srgbClr val="333333"/>
                </a:solidFill>
                <a:highlight>
                  <a:srgbClr val="FFFFFF"/>
                </a:highlight>
              </a:rPr>
              <a:t>В случае, если мы обнаружили превышение </a:t>
            </a:r>
            <a:endParaRPr b="0" sz="13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ru" sz="1300">
                <a:solidFill>
                  <a:srgbClr val="333333"/>
                </a:solidFill>
                <a:highlight>
                  <a:srgbClr val="FFFFFF"/>
                </a:highlight>
              </a:rPr>
              <a:t>по какому-то определенному параметру, то </a:t>
            </a:r>
            <a:endParaRPr b="0" sz="13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ru" sz="1300">
                <a:solidFill>
                  <a:srgbClr val="333333"/>
                </a:solidFill>
                <a:highlight>
                  <a:srgbClr val="FFFFFF"/>
                </a:highlight>
              </a:rPr>
              <a:t>нам необходимо разобраться в причинах произошедшего, и здесь нам на помощь приходят журналы событий сервисов. </a:t>
            </a:r>
            <a:endParaRPr b="0" sz="13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3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ru" sz="1300">
                <a:solidFill>
                  <a:srgbClr val="333333"/>
                </a:solidFill>
                <a:highlight>
                  <a:srgbClr val="FFFFFF"/>
                </a:highlight>
              </a:rPr>
              <a:t>В логах можно найти много полезной информации касающейся проблем в работе приложения, по сути, если событие в принципе логируется, то мы можем его найти и проанализировать.</a:t>
            </a:r>
            <a:endParaRPr b="0" sz="1300"/>
          </a:p>
        </p:txBody>
      </p:sp>
      <p:sp>
        <p:nvSpPr>
          <p:cNvPr id="418" name="Google Shape;418;p60"/>
          <p:cNvSpPr txBox="1"/>
          <p:nvPr/>
        </p:nvSpPr>
        <p:spPr>
          <a:xfrm>
            <a:off x="611950" y="4496675"/>
            <a:ext cx="4239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13D85"/>
                </a:solidFill>
                <a:latin typeface="Roboto"/>
                <a:ea typeface="Roboto"/>
                <a:cs typeface="Roboto"/>
                <a:sym typeface="Roboto"/>
              </a:rPr>
              <a:t>ссылка на источник кегль 11: </a:t>
            </a:r>
            <a:r>
              <a:rPr lang="ru" sz="11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https://habr.com/ru/companies/rosatom/articles/841842/</a:t>
            </a:r>
            <a:endParaRPr sz="1100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9" name="Google Shape;419;p60"/>
          <p:cNvSpPr/>
          <p:nvPr/>
        </p:nvSpPr>
        <p:spPr>
          <a:xfrm>
            <a:off x="5306100" y="0"/>
            <a:ext cx="38379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место для иллюстрации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61"/>
          <p:cNvSpPr txBox="1"/>
          <p:nvPr>
            <p:ph type="title"/>
          </p:nvPr>
        </p:nvSpPr>
        <p:spPr>
          <a:xfrm>
            <a:off x="623400" y="42597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Слайд с 3 колонками</a:t>
            </a:r>
            <a:endParaRPr/>
          </a:p>
        </p:txBody>
      </p:sp>
      <p:sp>
        <p:nvSpPr>
          <p:cNvPr id="425" name="Google Shape;425;p61"/>
          <p:cNvSpPr txBox="1"/>
          <p:nvPr/>
        </p:nvSpPr>
        <p:spPr>
          <a:xfrm>
            <a:off x="1394388" y="2747863"/>
            <a:ext cx="2159100" cy="17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Над текстовым полем могут быть иконки, цифры, иллюстрации – всё, на чем вы хотите сакцентировать внимание студентов. </a:t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6" name="Google Shape;426;p61"/>
          <p:cNvSpPr txBox="1"/>
          <p:nvPr/>
        </p:nvSpPr>
        <p:spPr>
          <a:xfrm>
            <a:off x="3670788" y="2747863"/>
            <a:ext cx="2159100" cy="17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Над текстовым полем могут быть иконки, цифры, иллюстрации – всё, на чем вы хотите сакцентировать внимание студентов. </a:t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7" name="Google Shape;427;p61"/>
          <p:cNvSpPr txBox="1"/>
          <p:nvPr/>
        </p:nvSpPr>
        <p:spPr>
          <a:xfrm>
            <a:off x="5947188" y="2747863"/>
            <a:ext cx="2159100" cy="17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Над текстовым полем могут быть иконки, цифры, иллюстрации – всё, на чем вы хотите сакцентировать внимание студентов. </a:t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28" name="Google Shape;428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3850" y="1791975"/>
            <a:ext cx="6858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9100" y="1791975"/>
            <a:ext cx="6858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p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46850" y="1791975"/>
            <a:ext cx="685800" cy="685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1" name="Google Shape;431;p61"/>
          <p:cNvGrpSpPr/>
          <p:nvPr/>
        </p:nvGrpSpPr>
        <p:grpSpPr>
          <a:xfrm>
            <a:off x="6080501" y="248200"/>
            <a:ext cx="2783324" cy="1153950"/>
            <a:chOff x="6567151" y="248200"/>
            <a:chExt cx="2783324" cy="1153950"/>
          </a:xfrm>
        </p:grpSpPr>
        <p:pic>
          <p:nvPicPr>
            <p:cNvPr id="432" name="Google Shape;432;p6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567151" y="248200"/>
              <a:ext cx="2783324" cy="1153950"/>
            </a:xfrm>
            <a:prstGeom prst="rect">
              <a:avLst/>
            </a:prstGeom>
            <a:noFill/>
            <a:ln>
              <a:noFill/>
            </a:ln>
            <a:effectLst>
              <a:outerShdw blurRad="200025" rotWithShape="0" algn="bl" dir="4200000" dist="28575">
                <a:srgbClr val="000000">
                  <a:alpha val="30000"/>
                </a:srgbClr>
              </a:outerShdw>
            </a:effectLst>
          </p:spPr>
        </p:pic>
        <p:sp>
          <p:nvSpPr>
            <p:cNvPr id="433" name="Google Shape;433;p61"/>
            <p:cNvSpPr txBox="1"/>
            <p:nvPr/>
          </p:nvSpPr>
          <p:spPr>
            <a:xfrm>
              <a:off x="6966546" y="434875"/>
              <a:ext cx="2221500" cy="69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100">
                  <a:latin typeface="Roboto"/>
                  <a:ea typeface="Roboto"/>
                  <a:cs typeface="Roboto"/>
                  <a:sym typeface="Roboto"/>
                </a:rPr>
                <a:t>поменяйте иконки на подходящие по смыслу (слайд 100)</a:t>
              </a:r>
              <a:endParaRPr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62"/>
          <p:cNvSpPr txBox="1"/>
          <p:nvPr>
            <p:ph type="title"/>
          </p:nvPr>
        </p:nvSpPr>
        <p:spPr>
          <a:xfrm>
            <a:off x="500550" y="28057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Сравнение двух кейсов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39" name="Google Shape;439;p62"/>
          <p:cNvSpPr/>
          <p:nvPr/>
        </p:nvSpPr>
        <p:spPr>
          <a:xfrm>
            <a:off x="4795100" y="1522725"/>
            <a:ext cx="3414600" cy="24006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0" name="Google Shape;440;p62"/>
          <p:cNvSpPr/>
          <p:nvPr/>
        </p:nvSpPr>
        <p:spPr>
          <a:xfrm>
            <a:off x="934300" y="1522725"/>
            <a:ext cx="3414600" cy="24006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1" name="Google Shape;441;p62"/>
          <p:cNvSpPr txBox="1"/>
          <p:nvPr/>
        </p:nvSpPr>
        <p:spPr>
          <a:xfrm>
            <a:off x="1040225" y="1993025"/>
            <a:ext cx="3414600" cy="16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Определяющей характеристикой </a:t>
            </a:r>
            <a:endParaRPr sz="12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метрик является то, что они поддаются агрегированию, то есть, метрики </a:t>
            </a:r>
            <a:endParaRPr sz="12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похожи на атомы, которые складываются </a:t>
            </a:r>
            <a:endParaRPr sz="12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в единый логический индикатор, счетчик или гистограмму за определенный промежуток времени.</a:t>
            </a:r>
            <a:r>
              <a:rPr lang="ru" sz="13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3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2" name="Google Shape;442;p62"/>
          <p:cNvSpPr txBox="1"/>
          <p:nvPr/>
        </p:nvSpPr>
        <p:spPr>
          <a:xfrm>
            <a:off x="5005100" y="2000675"/>
            <a:ext cx="3204600" cy="1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В качестве примеров: текущая глубина очереди может быть смоделирована </a:t>
            </a:r>
            <a:endParaRPr sz="12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как индикатор, количество входящих </a:t>
            </a:r>
            <a:endParaRPr sz="12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HTTP-запросов может быть смоделировано как счетчик, обновления которого агрегируются простым сложением.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3" name="Google Shape;443;p62"/>
          <p:cNvSpPr txBox="1"/>
          <p:nvPr/>
        </p:nvSpPr>
        <p:spPr>
          <a:xfrm>
            <a:off x="1040225" y="1637850"/>
            <a:ext cx="1482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700">
                <a:solidFill>
                  <a:srgbClr val="9857F3"/>
                </a:solidFill>
                <a:latin typeface="Roboto"/>
                <a:ea typeface="Roboto"/>
                <a:cs typeface="Roboto"/>
                <a:sym typeface="Roboto"/>
              </a:rPr>
              <a:t>Кейс 1</a:t>
            </a:r>
            <a:endParaRPr b="1" sz="1700">
              <a:solidFill>
                <a:srgbClr val="9857F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4" name="Google Shape;444;p62"/>
          <p:cNvSpPr txBox="1"/>
          <p:nvPr/>
        </p:nvSpPr>
        <p:spPr>
          <a:xfrm>
            <a:off x="5005100" y="1637850"/>
            <a:ext cx="1482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700">
                <a:solidFill>
                  <a:srgbClr val="2AB7E4"/>
                </a:solidFill>
                <a:latin typeface="Roboto"/>
                <a:ea typeface="Roboto"/>
                <a:cs typeface="Roboto"/>
                <a:sym typeface="Roboto"/>
              </a:rPr>
              <a:t>Кейс 2</a:t>
            </a:r>
            <a:endParaRPr b="1" sz="1700">
              <a:solidFill>
                <a:srgbClr val="2AB7E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9" name="Google Shape;449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2050" y="0"/>
            <a:ext cx="921605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63"/>
          <p:cNvSpPr/>
          <p:nvPr/>
        </p:nvSpPr>
        <p:spPr>
          <a:xfrm>
            <a:off x="1850100" y="804751"/>
            <a:ext cx="5443800" cy="1185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1" name="Google Shape;451;p63"/>
          <p:cNvSpPr/>
          <p:nvPr/>
        </p:nvSpPr>
        <p:spPr>
          <a:xfrm>
            <a:off x="1850100" y="2134582"/>
            <a:ext cx="5443800" cy="1185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2" name="Google Shape;452;p63"/>
          <p:cNvSpPr/>
          <p:nvPr/>
        </p:nvSpPr>
        <p:spPr>
          <a:xfrm>
            <a:off x="1850100" y="3464401"/>
            <a:ext cx="5443800" cy="1185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3" name="Google Shape;453;p63"/>
          <p:cNvSpPr txBox="1"/>
          <p:nvPr/>
        </p:nvSpPr>
        <p:spPr>
          <a:xfrm>
            <a:off x="2234263" y="928500"/>
            <a:ext cx="4819500" cy="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Определяющей характеристикой метрик является то, что они поддаются агрегированию, то есть, метрики похожи на атомы, которые складываются в единый логический индикатор, счетчик или гистограмму за определенный промежуток времени. 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4" name="Google Shape;454;p63"/>
          <p:cNvSpPr txBox="1"/>
          <p:nvPr/>
        </p:nvSpPr>
        <p:spPr>
          <a:xfrm>
            <a:off x="2234263" y="2196450"/>
            <a:ext cx="4819500" cy="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Определяющей характеристикой метрик является то, что они поддаются агрегированию, то есть, метрики похожи на атомы, которые складываются в единый логический индикатор, счетчик или гистограмму за определенный промежуток времени. 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5" name="Google Shape;455;p63"/>
          <p:cNvSpPr txBox="1"/>
          <p:nvPr/>
        </p:nvSpPr>
        <p:spPr>
          <a:xfrm>
            <a:off x="2234263" y="3588150"/>
            <a:ext cx="4819500" cy="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Определяющей характеристикой метрик является то, что они поддаются агрегированию, то есть, метрики похожи на атомы, которые складываются в единый логический индикатор, счетчик или гистограмму за определенный промежуток времени. 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7"/>
          <p:cNvSpPr txBox="1"/>
          <p:nvPr>
            <p:ph type="title"/>
          </p:nvPr>
        </p:nvSpPr>
        <p:spPr>
          <a:xfrm>
            <a:off x="500550" y="313624"/>
            <a:ext cx="8520600" cy="18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/>
              <a:t>Защита проекта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/>
              <a:t>Тема: 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37"/>
          <p:cNvPicPr preferRelativeResize="0"/>
          <p:nvPr/>
        </p:nvPicPr>
        <p:blipFill rotWithShape="1">
          <a:blip r:embed="rId3">
            <a:alphaModFix/>
          </a:blip>
          <a:srcRect b="13765" l="0" r="0" t="30931"/>
          <a:stretch/>
        </p:blipFill>
        <p:spPr>
          <a:xfrm>
            <a:off x="630000" y="2085726"/>
            <a:ext cx="2349900" cy="2318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5" name="Google Shape;165;p37"/>
          <p:cNvSpPr txBox="1"/>
          <p:nvPr/>
        </p:nvSpPr>
        <p:spPr>
          <a:xfrm>
            <a:off x="3899475" y="2336401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Иван Иванов</a:t>
            </a:r>
            <a:endParaRPr b="1" sz="2300">
              <a:solidFill>
                <a:srgbClr val="3F299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37"/>
          <p:cNvSpPr txBox="1"/>
          <p:nvPr/>
        </p:nvSpPr>
        <p:spPr>
          <a:xfrm>
            <a:off x="3899475" y="2893375"/>
            <a:ext cx="3193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latin typeface="Roboto Medium"/>
                <a:ea typeface="Roboto Medium"/>
                <a:cs typeface="Roboto Medium"/>
                <a:sym typeface="Roboto Medium"/>
              </a:rPr>
              <a:t>Кратко о вас и вашей деятельности</a:t>
            </a:r>
            <a:endParaRPr sz="13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4"/>
          <p:cNvSpPr txBox="1"/>
          <p:nvPr>
            <p:ph type="title"/>
          </p:nvPr>
        </p:nvSpPr>
        <p:spPr>
          <a:xfrm>
            <a:off x="600400" y="438675"/>
            <a:ext cx="66522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Заголовок: главная мысль слайда </a:t>
            </a:r>
            <a:endParaRPr/>
          </a:p>
        </p:txBody>
      </p:sp>
      <p:sp>
        <p:nvSpPr>
          <p:cNvPr id="461" name="Google Shape;461;p64"/>
          <p:cNvSpPr/>
          <p:nvPr/>
        </p:nvSpPr>
        <p:spPr>
          <a:xfrm>
            <a:off x="6148300" y="1441775"/>
            <a:ext cx="2623800" cy="3105900"/>
          </a:xfrm>
          <a:prstGeom prst="roundRect">
            <a:avLst>
              <a:gd fmla="val 13977" name="adj"/>
            </a:avLst>
          </a:prstGeom>
          <a:solidFill>
            <a:srgbClr val="3F299A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2" name="Google Shape;462;p64"/>
          <p:cNvSpPr txBox="1"/>
          <p:nvPr/>
        </p:nvSpPr>
        <p:spPr>
          <a:xfrm>
            <a:off x="6237700" y="1888650"/>
            <a:ext cx="2445000" cy="21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Место для кейса на полях: разместите здесь пример, иллюстрирующий вашу мысль, интересный факт, ссылку на дополнительный источник информации</a:t>
            </a:r>
            <a:endParaRPr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 и т.д.</a:t>
            </a:r>
            <a:endParaRPr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463" name="Google Shape;463;p64"/>
          <p:cNvSpPr txBox="1"/>
          <p:nvPr/>
        </p:nvSpPr>
        <p:spPr>
          <a:xfrm>
            <a:off x="600400" y="1584975"/>
            <a:ext cx="5053500" cy="23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В этой статье мы будем завершать тему мониторинга </a:t>
            </a:r>
            <a:endParaRPr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и поговорим о мониторинге работы самих приложений. Какими средствами и как можно осуществлять сбор метрик с приложений и что такое трассировка.</a:t>
            </a:r>
            <a:endParaRPr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Как уже говорилось в предыдущих статьях, мы можем осуществлять сбор количественных показателей по событиям, формирующим тренды с помощью метрик.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64" name="Google Shape;464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2000" y="3843575"/>
            <a:ext cx="739326" cy="85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5"/>
          <p:cNvSpPr txBox="1"/>
          <p:nvPr/>
        </p:nvSpPr>
        <p:spPr>
          <a:xfrm>
            <a:off x="567600" y="1572900"/>
            <a:ext cx="39063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Мысль, </a:t>
            </a:r>
            <a:endParaRPr b="1" sz="3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объединяющая пункты списка</a:t>
            </a:r>
            <a:endParaRPr b="1" sz="3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470" name="Google Shape;470;p65"/>
          <p:cNvGraphicFramePr/>
          <p:nvPr/>
        </p:nvGraphicFramePr>
        <p:xfrm>
          <a:off x="4917613" y="643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{AD674E9A-1B98-4AAC-860E-815EA8F94E5C}</a:tableStyleId>
              </a:tblPr>
              <a:tblGrid>
                <a:gridCol w="3795750"/>
              </a:tblGrid>
              <a:tr h="445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Описание данных в виде набора сущностей, 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отношений между ними, атрибутов сущностей, 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их типов данных, соглашений об именовании 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и правил проверки целостностей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5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Описание данных в виде набора сущностей, 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отношений между ними, атрибутов сущностей, 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их типов данных, соглашений об именовании 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и правил проверки целостностей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Описание данных в виде набора сущностей, 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отношений между ними, атрибутов сущностей, 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их типов данных, соглашений об именовании 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и правил проверки целостностей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471" name="Google Shape;471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3900" y="1024700"/>
            <a:ext cx="315075" cy="32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2" name="Google Shape;472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3900" y="2453675"/>
            <a:ext cx="315075" cy="32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3900" y="3882650"/>
            <a:ext cx="315075" cy="321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Google Shape;478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7766" y="2154250"/>
            <a:ext cx="1432496" cy="6584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479" name="Google Shape;479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738" y="2154250"/>
            <a:ext cx="1432494" cy="6584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480" name="Google Shape;480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98124" y="2154250"/>
            <a:ext cx="1432494" cy="6584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481" name="Google Shape;481;p6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83276" y="2154250"/>
            <a:ext cx="1432494" cy="6584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482" name="Google Shape;482;p6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47946" y="2154250"/>
            <a:ext cx="1432494" cy="6584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483" name="Google Shape;483;p6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04655" y="2154250"/>
            <a:ext cx="1432494" cy="6584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sp>
        <p:nvSpPr>
          <p:cNvPr id="484" name="Google Shape;484;p66"/>
          <p:cNvSpPr txBox="1"/>
          <p:nvPr>
            <p:ph type="title"/>
          </p:nvPr>
        </p:nvSpPr>
        <p:spPr>
          <a:xfrm>
            <a:off x="600400" y="438675"/>
            <a:ext cx="74931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Процесс через этапы</a:t>
            </a:r>
            <a:r>
              <a:rPr lang="ru"/>
              <a:t> </a:t>
            </a:r>
            <a:endParaRPr/>
          </a:p>
        </p:txBody>
      </p:sp>
      <p:sp>
        <p:nvSpPr>
          <p:cNvPr id="485" name="Google Shape;485;p66"/>
          <p:cNvSpPr txBox="1"/>
          <p:nvPr/>
        </p:nvSpPr>
        <p:spPr>
          <a:xfrm>
            <a:off x="666741" y="2261904"/>
            <a:ext cx="926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b="1" sz="15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6" name="Google Shape;486;p66"/>
          <p:cNvSpPr txBox="1"/>
          <p:nvPr/>
        </p:nvSpPr>
        <p:spPr>
          <a:xfrm>
            <a:off x="2051513" y="2261904"/>
            <a:ext cx="926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b="1" sz="15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7" name="Google Shape;487;p66"/>
          <p:cNvSpPr txBox="1"/>
          <p:nvPr/>
        </p:nvSpPr>
        <p:spPr>
          <a:xfrm>
            <a:off x="3426048" y="2261904"/>
            <a:ext cx="926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b="1" sz="15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8" name="Google Shape;488;p66"/>
          <p:cNvSpPr txBox="1"/>
          <p:nvPr/>
        </p:nvSpPr>
        <p:spPr>
          <a:xfrm>
            <a:off x="4796971" y="2261904"/>
            <a:ext cx="926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b="1" sz="15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9" name="Google Shape;489;p66"/>
          <p:cNvSpPr txBox="1"/>
          <p:nvPr/>
        </p:nvSpPr>
        <p:spPr>
          <a:xfrm>
            <a:off x="6175865" y="2261904"/>
            <a:ext cx="926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5</a:t>
            </a:r>
            <a:endParaRPr b="1" sz="15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0" name="Google Shape;490;p66"/>
          <p:cNvSpPr txBox="1"/>
          <p:nvPr/>
        </p:nvSpPr>
        <p:spPr>
          <a:xfrm>
            <a:off x="7518328" y="2261904"/>
            <a:ext cx="926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6</a:t>
            </a:r>
            <a:endParaRPr b="1" sz="15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91" name="Google Shape;491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3490" y="3229250"/>
            <a:ext cx="1489885" cy="86939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492" name="Google Shape;492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3675" y="3229251"/>
            <a:ext cx="1489883" cy="86939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493" name="Google Shape;493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53522" y="3229250"/>
            <a:ext cx="1489883" cy="86939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494" name="Google Shape;494;p6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94166" y="3229250"/>
            <a:ext cx="1489883" cy="86939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495" name="Google Shape;495;p6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13507" y="3229250"/>
            <a:ext cx="1489883" cy="86939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496" name="Google Shape;496;p6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024569" y="3229250"/>
            <a:ext cx="1489883" cy="86939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sp>
        <p:nvSpPr>
          <p:cNvPr id="497" name="Google Shape;497;p66"/>
          <p:cNvSpPr txBox="1"/>
          <p:nvPr/>
        </p:nvSpPr>
        <p:spPr>
          <a:xfrm>
            <a:off x="576814" y="3447605"/>
            <a:ext cx="963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b="1" sz="15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8" name="Google Shape;498;p66"/>
          <p:cNvSpPr txBox="1"/>
          <p:nvPr/>
        </p:nvSpPr>
        <p:spPr>
          <a:xfrm>
            <a:off x="2017063" y="3447605"/>
            <a:ext cx="963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b="1" sz="15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9" name="Google Shape;499;p66"/>
          <p:cNvSpPr txBox="1"/>
          <p:nvPr/>
        </p:nvSpPr>
        <p:spPr>
          <a:xfrm>
            <a:off x="3446664" y="3447605"/>
            <a:ext cx="963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3 </a:t>
            </a:r>
            <a:endParaRPr b="1" sz="15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0" name="Google Shape;500;p66"/>
          <p:cNvSpPr txBox="1"/>
          <p:nvPr/>
        </p:nvSpPr>
        <p:spPr>
          <a:xfrm>
            <a:off x="4872508" y="3447605"/>
            <a:ext cx="963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b="1" sz="15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1" name="Google Shape;501;p66"/>
          <p:cNvSpPr txBox="1"/>
          <p:nvPr/>
        </p:nvSpPr>
        <p:spPr>
          <a:xfrm>
            <a:off x="6306643" y="3447605"/>
            <a:ext cx="963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5</a:t>
            </a:r>
            <a:endParaRPr b="1" sz="15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2" name="Google Shape;502;p66"/>
          <p:cNvSpPr txBox="1"/>
          <p:nvPr/>
        </p:nvSpPr>
        <p:spPr>
          <a:xfrm>
            <a:off x="7702888" y="3447605"/>
            <a:ext cx="963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6</a:t>
            </a:r>
            <a:endParaRPr b="1" sz="15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7" name="Google Shape;507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508" name="Google Shape;508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509" name="Google Shape;509;p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510" name="Google Shape;510;p6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sp>
        <p:nvSpPr>
          <p:cNvPr id="511" name="Google Shape;511;p67"/>
          <p:cNvSpPr txBox="1"/>
          <p:nvPr>
            <p:ph type="title"/>
          </p:nvPr>
        </p:nvSpPr>
        <p:spPr>
          <a:xfrm>
            <a:off x="600400" y="438675"/>
            <a:ext cx="74931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Процесс через этапы</a:t>
            </a:r>
            <a:r>
              <a:rPr lang="ru"/>
              <a:t> </a:t>
            </a:r>
            <a:endParaRPr/>
          </a:p>
        </p:txBody>
      </p:sp>
      <p:sp>
        <p:nvSpPr>
          <p:cNvPr id="512" name="Google Shape;512;p67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b="1" sz="15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3" name="Google Shape;513;p67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b="1" sz="15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4" name="Google Shape;514;p67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b="1" sz="15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5" name="Google Shape;515;p67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b="1" sz="15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516" name="Google Shape;516;p67"/>
          <p:cNvGraphicFramePr/>
          <p:nvPr/>
        </p:nvGraphicFramePr>
        <p:xfrm>
          <a:off x="922850" y="3116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{AD674E9A-1B98-4AAC-860E-815EA8F94E5C}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Описание данных в виде набора сущностей, отношений между ними, атрибутов сущностей,  их типов данных, соглашений </a:t>
                      </a:r>
                      <a:endParaRPr sz="9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об именовании и правил проверки целостностей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Описание данных в виде набора сущностей, отношений между ними, атрибутов сущностей,  их типов данных, соглашений </a:t>
                      </a:r>
                      <a:endParaRPr sz="9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об именовании и правил проверки целостностей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Описание данных в виде набора сущностей, отношений между ними, атрибутов сущностей,  их типов данных, соглашений </a:t>
                      </a:r>
                      <a:endParaRPr sz="9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об именовании и правил проверки целостностей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Описание данных в виде набора сущностей, отношений между ними, атрибутов сущностей,  их типов данных, соглашений </a:t>
                      </a:r>
                      <a:endParaRPr sz="9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об именовании и правил проверки целостностей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626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522" name="Google Shape;522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6014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523" name="Google Shape;523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66940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524" name="Google Shape;524;p6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47926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525" name="Google Shape;525;p6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28892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sp>
        <p:nvSpPr>
          <p:cNvPr id="526" name="Google Shape;526;p68"/>
          <p:cNvSpPr txBox="1"/>
          <p:nvPr>
            <p:ph type="title"/>
          </p:nvPr>
        </p:nvSpPr>
        <p:spPr>
          <a:xfrm>
            <a:off x="600400" y="438675"/>
            <a:ext cx="74931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Процесс через этапы</a:t>
            </a:r>
            <a:r>
              <a:rPr lang="ru"/>
              <a:t> </a:t>
            </a:r>
            <a:endParaRPr/>
          </a:p>
        </p:txBody>
      </p:sp>
      <p:sp>
        <p:nvSpPr>
          <p:cNvPr id="527" name="Google Shape;527;p68"/>
          <p:cNvSpPr txBox="1"/>
          <p:nvPr/>
        </p:nvSpPr>
        <p:spPr>
          <a:xfrm>
            <a:off x="786781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b="1" sz="15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8" name="Google Shape;528;p68"/>
          <p:cNvSpPr txBox="1"/>
          <p:nvPr/>
        </p:nvSpPr>
        <p:spPr>
          <a:xfrm>
            <a:off x="2436168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b="1" sz="15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9" name="Google Shape;529;p68"/>
          <p:cNvSpPr txBox="1"/>
          <p:nvPr/>
        </p:nvSpPr>
        <p:spPr>
          <a:xfrm>
            <a:off x="4057095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b="1" sz="15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0" name="Google Shape;530;p68"/>
          <p:cNvSpPr txBox="1"/>
          <p:nvPr/>
        </p:nvSpPr>
        <p:spPr>
          <a:xfrm>
            <a:off x="5738081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b="1" sz="15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1" name="Google Shape;531;p68"/>
          <p:cNvSpPr txBox="1"/>
          <p:nvPr/>
        </p:nvSpPr>
        <p:spPr>
          <a:xfrm>
            <a:off x="7419047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5</a:t>
            </a:r>
            <a:endParaRPr b="1" sz="15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532" name="Google Shape;532;p68"/>
          <p:cNvGraphicFramePr/>
          <p:nvPr/>
        </p:nvGraphicFramePr>
        <p:xfrm>
          <a:off x="496600" y="3116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{AD674E9A-1B98-4AAC-860E-815EA8F94E5C}</a:tableStyleId>
              </a:tblPr>
              <a:tblGrid>
                <a:gridCol w="1655100"/>
                <a:gridCol w="1655100"/>
                <a:gridCol w="1655100"/>
                <a:gridCol w="1655100"/>
                <a:gridCol w="16551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Описание данных в виде набора сущностей, отношений между ними, атрибутов сущностей,  их типов данных, соглашений </a:t>
                      </a:r>
                      <a:endParaRPr sz="9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об именовании и правил проверки целостностей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Описание данных в виде набора сущностей, отношений между ними, атрибутов сущностей,  их типов данных, соглашений </a:t>
                      </a:r>
                      <a:endParaRPr sz="9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об именовании и правил проверки целостностей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Описание данных в виде набора сущностей, отношений между ними, атрибутов сущностей,  их типов данных, соглашений </a:t>
                      </a:r>
                      <a:endParaRPr sz="9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об именовании и правил проверки целостностей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Описание данных в виде набора сущностей, отношений между ними, атрибутов сущностей,  их типов данных, соглашений </a:t>
                      </a:r>
                      <a:endParaRPr sz="9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об именовании и правил проверки целостностей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Описание данных в виде набора сущностей, отношений между ними, атрибутов сущностей,  их типов данных, соглашений </a:t>
                      </a:r>
                      <a:endParaRPr sz="9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об именовании и правил проверки целостностей </a:t>
                      </a:r>
                      <a:endParaRPr sz="9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7" name="Google Shape;537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9775" y="1462600"/>
            <a:ext cx="1294150" cy="594822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538" name="Google Shape;538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9775" y="2175797"/>
            <a:ext cx="1294150" cy="594822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539" name="Google Shape;539;p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9775" y="2852067"/>
            <a:ext cx="1294150" cy="594822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540" name="Google Shape;540;p6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79775" y="3519916"/>
            <a:ext cx="1294150" cy="594822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541" name="Google Shape;541;p6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79775" y="4187778"/>
            <a:ext cx="1294150" cy="594822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sp>
        <p:nvSpPr>
          <p:cNvPr id="542" name="Google Shape;542;p69"/>
          <p:cNvSpPr txBox="1"/>
          <p:nvPr>
            <p:ph type="title"/>
          </p:nvPr>
        </p:nvSpPr>
        <p:spPr>
          <a:xfrm>
            <a:off x="600400" y="438675"/>
            <a:ext cx="74931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Процесс через этапы</a:t>
            </a:r>
            <a:r>
              <a:rPr lang="ru"/>
              <a:t> </a:t>
            </a:r>
            <a:endParaRPr/>
          </a:p>
        </p:txBody>
      </p:sp>
      <p:sp>
        <p:nvSpPr>
          <p:cNvPr id="543" name="Google Shape;543;p69"/>
          <p:cNvSpPr txBox="1"/>
          <p:nvPr/>
        </p:nvSpPr>
        <p:spPr>
          <a:xfrm>
            <a:off x="1508200" y="1552261"/>
            <a:ext cx="8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4" name="Google Shape;544;p69"/>
          <p:cNvSpPr txBox="1"/>
          <p:nvPr/>
        </p:nvSpPr>
        <p:spPr>
          <a:xfrm>
            <a:off x="1508200" y="2265458"/>
            <a:ext cx="8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5" name="Google Shape;545;p69"/>
          <p:cNvSpPr txBox="1"/>
          <p:nvPr/>
        </p:nvSpPr>
        <p:spPr>
          <a:xfrm>
            <a:off x="1508200" y="2941728"/>
            <a:ext cx="8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6" name="Google Shape;546;p69"/>
          <p:cNvSpPr txBox="1"/>
          <p:nvPr/>
        </p:nvSpPr>
        <p:spPr>
          <a:xfrm>
            <a:off x="1508200" y="3609577"/>
            <a:ext cx="8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7" name="Google Shape;547;p69"/>
          <p:cNvSpPr txBox="1"/>
          <p:nvPr/>
        </p:nvSpPr>
        <p:spPr>
          <a:xfrm>
            <a:off x="1508200" y="4277439"/>
            <a:ext cx="8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5</a:t>
            </a:r>
            <a:endParaRPr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548" name="Google Shape;548;p69"/>
          <p:cNvGraphicFramePr/>
          <p:nvPr/>
        </p:nvGraphicFramePr>
        <p:xfrm>
          <a:off x="2781050" y="1435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{AD674E9A-1B98-4AAC-860E-815EA8F94E5C}</a:tableStyleId>
              </a:tblPr>
              <a:tblGrid>
                <a:gridCol w="5494225"/>
              </a:tblGrid>
              <a:tr h="629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1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Описание данных в виде набора сущностей, отношений между ними, атрибутов сущностей,  их типов данных, соглашений  об именовании и правил проверки целостностей 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9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1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Описание данных в виде набора сущностей, отношений между ними, атрибутов сущностей,  их типов данных, соглашений  об именовании и правил проверки целостностей 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9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1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Описание данных в виде набора сущностей, отношений между ними, атрибутов сущностей,  их типов данных, соглашений  об именовании и правил проверки целостностей 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9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1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Описание данных в виде набора сущностей, отношений между ними, атрибутов сущностей,  их типов данных, соглашений  об именовании и правил проверки целостностей 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9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" sz="1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Описание данных в виде набора сущностей, отношений между ними, атрибутов сущностей,  их типов данных, соглашений  об именовании и правил проверки целостностей 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3" name="Google Shape;553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79166" y="1028450"/>
            <a:ext cx="5861734" cy="4256950"/>
          </a:xfrm>
          <a:prstGeom prst="rect">
            <a:avLst/>
          </a:prstGeom>
          <a:noFill/>
          <a:ln>
            <a:noFill/>
          </a:ln>
        </p:spPr>
      </p:pic>
      <p:sp>
        <p:nvSpPr>
          <p:cNvPr id="554" name="Google Shape;554;p70"/>
          <p:cNvSpPr/>
          <p:nvPr/>
        </p:nvSpPr>
        <p:spPr>
          <a:xfrm>
            <a:off x="4701625" y="1717700"/>
            <a:ext cx="1622400" cy="646500"/>
          </a:xfrm>
          <a:prstGeom prst="roundRect">
            <a:avLst>
              <a:gd fmla="val 16667" name="adj"/>
            </a:avLst>
          </a:prstGeom>
          <a:solidFill>
            <a:srgbClr val="FAFB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5" name="Google Shape;555;p70"/>
          <p:cNvSpPr/>
          <p:nvPr/>
        </p:nvSpPr>
        <p:spPr>
          <a:xfrm>
            <a:off x="5652425" y="2842775"/>
            <a:ext cx="1622400" cy="646500"/>
          </a:xfrm>
          <a:prstGeom prst="roundRect">
            <a:avLst>
              <a:gd fmla="val 16667" name="adj"/>
            </a:avLst>
          </a:prstGeom>
          <a:solidFill>
            <a:srgbClr val="FAFB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6" name="Google Shape;556;p70"/>
          <p:cNvSpPr/>
          <p:nvPr/>
        </p:nvSpPr>
        <p:spPr>
          <a:xfrm>
            <a:off x="5197600" y="3967850"/>
            <a:ext cx="1622400" cy="646500"/>
          </a:xfrm>
          <a:prstGeom prst="roundRect">
            <a:avLst>
              <a:gd fmla="val 16667" name="adj"/>
            </a:avLst>
          </a:prstGeom>
          <a:solidFill>
            <a:srgbClr val="FAFB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7" name="Google Shape;557;p70"/>
          <p:cNvSpPr/>
          <p:nvPr/>
        </p:nvSpPr>
        <p:spPr>
          <a:xfrm>
            <a:off x="3180175" y="4287250"/>
            <a:ext cx="1622400" cy="646500"/>
          </a:xfrm>
          <a:prstGeom prst="roundRect">
            <a:avLst>
              <a:gd fmla="val 16667" name="adj"/>
            </a:avLst>
          </a:prstGeom>
          <a:solidFill>
            <a:srgbClr val="FAFB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8" name="Google Shape;558;p70"/>
          <p:cNvSpPr/>
          <p:nvPr/>
        </p:nvSpPr>
        <p:spPr>
          <a:xfrm>
            <a:off x="1617075" y="3521863"/>
            <a:ext cx="1622400" cy="646500"/>
          </a:xfrm>
          <a:prstGeom prst="roundRect">
            <a:avLst>
              <a:gd fmla="val 16667" name="adj"/>
            </a:avLst>
          </a:prstGeom>
          <a:solidFill>
            <a:srgbClr val="FAFB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9" name="Google Shape;559;p70"/>
          <p:cNvSpPr/>
          <p:nvPr/>
        </p:nvSpPr>
        <p:spPr>
          <a:xfrm>
            <a:off x="1380700" y="2574700"/>
            <a:ext cx="1622400" cy="646500"/>
          </a:xfrm>
          <a:prstGeom prst="roundRect">
            <a:avLst>
              <a:gd fmla="val 16667" name="adj"/>
            </a:avLst>
          </a:prstGeom>
          <a:solidFill>
            <a:srgbClr val="FAFB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0" name="Google Shape;560;p70"/>
          <p:cNvSpPr txBox="1"/>
          <p:nvPr/>
        </p:nvSpPr>
        <p:spPr>
          <a:xfrm>
            <a:off x="592975" y="381950"/>
            <a:ext cx="8550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Определения, которые нужно сгруппировать</a:t>
            </a:r>
            <a:endParaRPr/>
          </a:p>
        </p:txBody>
      </p:sp>
      <p:sp>
        <p:nvSpPr>
          <p:cNvPr id="561" name="Google Shape;561;p70"/>
          <p:cNvSpPr txBox="1"/>
          <p:nvPr/>
        </p:nvSpPr>
        <p:spPr>
          <a:xfrm>
            <a:off x="3457909" y="2796575"/>
            <a:ext cx="1739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Центральное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определение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2" name="Google Shape;562;p70"/>
          <p:cNvSpPr/>
          <p:nvPr/>
        </p:nvSpPr>
        <p:spPr>
          <a:xfrm>
            <a:off x="2537225" y="1627525"/>
            <a:ext cx="1622400" cy="646500"/>
          </a:xfrm>
          <a:prstGeom prst="roundRect">
            <a:avLst>
              <a:gd fmla="val 16667" name="adj"/>
            </a:avLst>
          </a:prstGeom>
          <a:solidFill>
            <a:srgbClr val="FAFB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3" name="Google Shape;563;p70"/>
          <p:cNvSpPr txBox="1"/>
          <p:nvPr/>
        </p:nvSpPr>
        <p:spPr>
          <a:xfrm>
            <a:off x="1499775" y="2690200"/>
            <a:ext cx="1395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Определение</a:t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4" name="Google Shape;564;p70"/>
          <p:cNvSpPr txBox="1"/>
          <p:nvPr/>
        </p:nvSpPr>
        <p:spPr>
          <a:xfrm>
            <a:off x="2609976" y="1762525"/>
            <a:ext cx="1476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Определение</a:t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5" name="Google Shape;565;p70"/>
          <p:cNvSpPr txBox="1"/>
          <p:nvPr/>
        </p:nvSpPr>
        <p:spPr>
          <a:xfrm>
            <a:off x="4802581" y="1833207"/>
            <a:ext cx="173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Определение</a:t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6" name="Google Shape;566;p70"/>
          <p:cNvSpPr txBox="1"/>
          <p:nvPr/>
        </p:nvSpPr>
        <p:spPr>
          <a:xfrm>
            <a:off x="5760402" y="2958263"/>
            <a:ext cx="173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Определение</a:t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7" name="Google Shape;567;p70"/>
          <p:cNvSpPr txBox="1"/>
          <p:nvPr/>
        </p:nvSpPr>
        <p:spPr>
          <a:xfrm>
            <a:off x="5301135" y="4083357"/>
            <a:ext cx="173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Определение</a:t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8" name="Google Shape;568;p70"/>
          <p:cNvSpPr txBox="1"/>
          <p:nvPr/>
        </p:nvSpPr>
        <p:spPr>
          <a:xfrm>
            <a:off x="3295713" y="4402745"/>
            <a:ext cx="173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Определение</a:t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9" name="Google Shape;569;p70"/>
          <p:cNvSpPr txBox="1"/>
          <p:nvPr/>
        </p:nvSpPr>
        <p:spPr>
          <a:xfrm>
            <a:off x="1718200" y="3617868"/>
            <a:ext cx="173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Определение</a:t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71"/>
          <p:cNvSpPr txBox="1"/>
          <p:nvPr>
            <p:ph type="title"/>
          </p:nvPr>
        </p:nvSpPr>
        <p:spPr>
          <a:xfrm>
            <a:off x="623400" y="420549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Слайд с кодом 1</a:t>
            </a:r>
            <a:endParaRPr/>
          </a:p>
        </p:txBody>
      </p:sp>
      <p:sp>
        <p:nvSpPr>
          <p:cNvPr id="575" name="Google Shape;575;p71"/>
          <p:cNvSpPr txBox="1"/>
          <p:nvPr>
            <p:ph idx="1" type="subTitle"/>
          </p:nvPr>
        </p:nvSpPr>
        <p:spPr>
          <a:xfrm>
            <a:off x="754725" y="1516450"/>
            <a:ext cx="8029200" cy="34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</a:t>
            </a:r>
            <a:r>
              <a:rPr lang="ru">
                <a:solidFill>
                  <a:srgbClr val="0645AD"/>
                </a:solidFill>
              </a:rPr>
              <a:t>int</a:t>
            </a:r>
            <a:r>
              <a:rPr lang="ru"/>
              <a:t> **a;  </a:t>
            </a:r>
            <a:r>
              <a:rPr lang="ru">
                <a:solidFill>
                  <a:srgbClr val="019836"/>
                </a:solidFill>
              </a:rPr>
              <a:t>// указатель на указатель на строку элементов</a:t>
            </a:r>
            <a:endParaRPr>
              <a:solidFill>
                <a:srgbClr val="01983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</a:t>
            </a:r>
            <a:r>
              <a:rPr lang="ru">
                <a:solidFill>
                  <a:srgbClr val="0645AD"/>
                </a:solidFill>
              </a:rPr>
              <a:t>int</a:t>
            </a:r>
            <a:r>
              <a:rPr lang="ru"/>
              <a:t> i, j, n, m;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system(</a:t>
            </a:r>
            <a:r>
              <a:rPr lang="ru">
                <a:solidFill>
                  <a:srgbClr val="A61C00"/>
                </a:solidFill>
              </a:rPr>
              <a:t>"chcp 1251"</a:t>
            </a:r>
            <a:r>
              <a:rPr lang="ru"/>
              <a:t>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system(</a:t>
            </a:r>
            <a:r>
              <a:rPr lang="ru">
                <a:solidFill>
                  <a:srgbClr val="A61C00"/>
                </a:solidFill>
              </a:rPr>
              <a:t>"cls"</a:t>
            </a:r>
            <a:r>
              <a:rPr lang="ru"/>
              <a:t>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printf(</a:t>
            </a:r>
            <a:r>
              <a:rPr lang="ru">
                <a:solidFill>
                  <a:srgbClr val="A61C00"/>
                </a:solidFill>
              </a:rPr>
              <a:t>"Введите количество строк: "</a:t>
            </a:r>
            <a:r>
              <a:rPr lang="ru"/>
              <a:t>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scanf(</a:t>
            </a:r>
            <a:r>
              <a:rPr lang="ru">
                <a:solidFill>
                  <a:srgbClr val="A61C00"/>
                </a:solidFill>
              </a:rPr>
              <a:t>"%d"</a:t>
            </a:r>
            <a:r>
              <a:rPr lang="ru"/>
              <a:t>, &amp;n);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printf(</a:t>
            </a:r>
            <a:r>
              <a:rPr lang="ru">
                <a:solidFill>
                  <a:srgbClr val="A61C00"/>
                </a:solidFill>
              </a:rPr>
              <a:t>"Введите количество столбцов: "</a:t>
            </a:r>
            <a:r>
              <a:rPr lang="ru"/>
              <a:t>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scanf(</a:t>
            </a:r>
            <a:r>
              <a:rPr lang="ru">
                <a:solidFill>
                  <a:srgbClr val="A61C00"/>
                </a:solidFill>
              </a:rPr>
              <a:t>"%d"</a:t>
            </a:r>
            <a:r>
              <a:rPr lang="ru"/>
              <a:t>, &amp;m);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</a:t>
            </a:r>
            <a:r>
              <a:rPr lang="ru">
                <a:solidFill>
                  <a:srgbClr val="019836"/>
                </a:solidFill>
              </a:rPr>
              <a:t>// Выделение памяти под указатели на строки</a:t>
            </a:r>
            <a:endParaRPr>
              <a:solidFill>
                <a:srgbClr val="01983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a = (</a:t>
            </a:r>
            <a:r>
              <a:rPr lang="ru">
                <a:solidFill>
                  <a:srgbClr val="0645AD"/>
                </a:solidFill>
              </a:rPr>
              <a:t>int</a:t>
            </a:r>
            <a:r>
              <a:rPr lang="ru"/>
              <a:t>**)malloc (n * </a:t>
            </a:r>
            <a:r>
              <a:rPr lang="ru">
                <a:solidFill>
                  <a:srgbClr val="0645AD"/>
                </a:solidFill>
              </a:rPr>
              <a:t>sizeof</a:t>
            </a:r>
            <a:r>
              <a:rPr lang="ru"/>
              <a:t>(</a:t>
            </a:r>
            <a:r>
              <a:rPr lang="ru">
                <a:solidFill>
                  <a:srgbClr val="0645AD"/>
                </a:solidFill>
              </a:rPr>
              <a:t>int*</a:t>
            </a:r>
            <a:r>
              <a:rPr lang="ru"/>
              <a:t>));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</a:t>
            </a:r>
            <a:r>
              <a:rPr lang="ru">
                <a:solidFill>
                  <a:srgbClr val="019836"/>
                </a:solidFill>
              </a:rPr>
              <a:t>// Ввод элементов массива</a:t>
            </a:r>
            <a:endParaRPr>
              <a:solidFill>
                <a:srgbClr val="01983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</a:t>
            </a:r>
            <a:r>
              <a:rPr lang="ru">
                <a:solidFill>
                  <a:srgbClr val="0645AD"/>
                </a:solidFill>
              </a:rPr>
              <a:t>for </a:t>
            </a:r>
            <a:r>
              <a:rPr lang="ru"/>
              <a:t>(i = 0; i&lt;n; i++)  </a:t>
            </a:r>
            <a:r>
              <a:rPr lang="ru">
                <a:solidFill>
                  <a:srgbClr val="019836"/>
                </a:solidFill>
              </a:rPr>
              <a:t>// цикл по строкам</a:t>
            </a:r>
            <a:endParaRPr>
              <a:solidFill>
                <a:srgbClr val="01983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  </a:t>
            </a:r>
            <a:r>
              <a:rPr lang="ru">
                <a:solidFill>
                  <a:srgbClr val="019836"/>
                </a:solidFill>
              </a:rPr>
              <a:t>// Выделение памяти под хранение строк</a:t>
            </a:r>
            <a:endParaRPr>
              <a:solidFill>
                <a:srgbClr val="01983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  a[i] = (</a:t>
            </a:r>
            <a:r>
              <a:rPr lang="ru">
                <a:solidFill>
                  <a:srgbClr val="0645AD"/>
                </a:solidFill>
              </a:rPr>
              <a:t>int</a:t>
            </a:r>
            <a:r>
              <a:rPr lang="ru"/>
              <a:t>*)malloc(m * </a:t>
            </a:r>
            <a:r>
              <a:rPr lang="ru">
                <a:solidFill>
                  <a:srgbClr val="0645AD"/>
                </a:solidFill>
              </a:rPr>
              <a:t>sizeof</a:t>
            </a:r>
            <a:r>
              <a:rPr lang="ru"/>
              <a:t>(</a:t>
            </a:r>
            <a:r>
              <a:rPr lang="ru">
                <a:solidFill>
                  <a:srgbClr val="0645AD"/>
                </a:solidFill>
              </a:rPr>
              <a:t>int</a:t>
            </a:r>
            <a:r>
              <a:rPr lang="ru"/>
              <a:t>));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  </a:t>
            </a:r>
            <a:r>
              <a:rPr lang="ru">
                <a:solidFill>
                  <a:srgbClr val="0645AD"/>
                </a:solidFill>
              </a:rPr>
              <a:t>for </a:t>
            </a:r>
            <a:r>
              <a:rPr lang="ru"/>
              <a:t>(j = 0; j&lt;m; j++)  </a:t>
            </a:r>
            <a:r>
              <a:rPr lang="ru">
                <a:solidFill>
                  <a:srgbClr val="019836"/>
                </a:solidFill>
              </a:rPr>
              <a:t>// цикл по столбцам</a:t>
            </a:r>
            <a:endParaRPr>
              <a:solidFill>
                <a:srgbClr val="01983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 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    printf(</a:t>
            </a:r>
            <a:r>
              <a:rPr lang="ru">
                <a:solidFill>
                  <a:srgbClr val="A61C00"/>
                </a:solidFill>
              </a:rPr>
              <a:t>"a[%d][%d] = "</a:t>
            </a:r>
            <a:r>
              <a:rPr lang="ru"/>
              <a:t>, i, j);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    scanf(</a:t>
            </a:r>
            <a:r>
              <a:rPr lang="ru">
                <a:solidFill>
                  <a:srgbClr val="A61C00"/>
                </a:solidFill>
              </a:rPr>
              <a:t>"%d"</a:t>
            </a:r>
            <a:r>
              <a:rPr lang="ru"/>
              <a:t>, &amp;a[i][j]);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71"/>
          <p:cNvSpPr/>
          <p:nvPr/>
        </p:nvSpPr>
        <p:spPr>
          <a:xfrm>
            <a:off x="2382100" y="2921900"/>
            <a:ext cx="1524900" cy="189300"/>
          </a:xfrm>
          <a:prstGeom prst="rect">
            <a:avLst/>
          </a:prstGeom>
          <a:noFill/>
          <a:ln cap="flat" cmpd="sng" w="9525">
            <a:solidFill>
              <a:srgbClr val="013D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71"/>
          <p:cNvSpPr/>
          <p:nvPr/>
        </p:nvSpPr>
        <p:spPr>
          <a:xfrm>
            <a:off x="5605325" y="2159450"/>
            <a:ext cx="2663700" cy="453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013D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(n * </a:t>
            </a:r>
            <a:r>
              <a:rPr lang="ru" sz="1700">
                <a:solidFill>
                  <a:srgbClr val="0645AD"/>
                </a:solidFill>
                <a:latin typeface="Courier New"/>
                <a:ea typeface="Courier New"/>
                <a:cs typeface="Courier New"/>
                <a:sym typeface="Courier New"/>
              </a:rPr>
              <a:t>sizeof</a:t>
            </a:r>
            <a:r>
              <a:rPr lang="ru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ru" sz="1700">
                <a:solidFill>
                  <a:srgbClr val="0645AD"/>
                </a:solidFill>
                <a:latin typeface="Courier New"/>
                <a:ea typeface="Courier New"/>
                <a:cs typeface="Courier New"/>
                <a:sym typeface="Courier New"/>
              </a:rPr>
              <a:t>int*</a:t>
            </a:r>
            <a:r>
              <a:rPr lang="ru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600"/>
          </a:p>
        </p:txBody>
      </p:sp>
      <p:cxnSp>
        <p:nvCxnSpPr>
          <p:cNvPr id="578" name="Google Shape;578;p71"/>
          <p:cNvCxnSpPr>
            <a:stCxn id="577" idx="1"/>
            <a:endCxn id="576" idx="3"/>
          </p:cNvCxnSpPr>
          <p:nvPr/>
        </p:nvCxnSpPr>
        <p:spPr>
          <a:xfrm flipH="1">
            <a:off x="3907025" y="2386250"/>
            <a:ext cx="1698300" cy="630300"/>
          </a:xfrm>
          <a:prstGeom prst="curvedConnector3">
            <a:avLst>
              <a:gd fmla="val 50001" name="adj1"/>
            </a:avLst>
          </a:prstGeom>
          <a:noFill/>
          <a:ln cap="flat" cmpd="sng" w="19050">
            <a:solidFill>
              <a:srgbClr val="013D85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72"/>
          <p:cNvSpPr txBox="1"/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Слайд с кодом 2</a:t>
            </a:r>
            <a:endParaRPr/>
          </a:p>
        </p:txBody>
      </p:sp>
      <p:sp>
        <p:nvSpPr>
          <p:cNvPr id="584" name="Google Shape;584;p72"/>
          <p:cNvSpPr txBox="1"/>
          <p:nvPr>
            <p:ph idx="1" type="subTitle"/>
          </p:nvPr>
        </p:nvSpPr>
        <p:spPr>
          <a:xfrm>
            <a:off x="743675" y="1496071"/>
            <a:ext cx="8226300" cy="3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</a:t>
            </a:r>
            <a:r>
              <a:rPr lang="ru">
                <a:solidFill>
                  <a:srgbClr val="0645AD"/>
                </a:solidFill>
              </a:rPr>
              <a:t>int</a:t>
            </a:r>
            <a:r>
              <a:rPr lang="ru"/>
              <a:t> **a;  </a:t>
            </a:r>
            <a:r>
              <a:rPr lang="ru">
                <a:solidFill>
                  <a:srgbClr val="019836"/>
                </a:solidFill>
              </a:rPr>
              <a:t>// указатель на указатель на строку элементов</a:t>
            </a:r>
            <a:endParaRPr>
              <a:solidFill>
                <a:srgbClr val="01983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</a:t>
            </a:r>
            <a:r>
              <a:rPr lang="ru">
                <a:solidFill>
                  <a:srgbClr val="0645AD"/>
                </a:solidFill>
              </a:rPr>
              <a:t>int</a:t>
            </a:r>
            <a:r>
              <a:rPr lang="ru"/>
              <a:t> i, j, n, m;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system(</a:t>
            </a:r>
            <a:r>
              <a:rPr lang="ru">
                <a:solidFill>
                  <a:srgbClr val="A61C00"/>
                </a:solidFill>
              </a:rPr>
              <a:t>"chcp 1251"</a:t>
            </a:r>
            <a:r>
              <a:rPr lang="ru"/>
              <a:t>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system(</a:t>
            </a:r>
            <a:r>
              <a:rPr lang="ru">
                <a:solidFill>
                  <a:srgbClr val="A61C00"/>
                </a:solidFill>
              </a:rPr>
              <a:t>"cls"</a:t>
            </a:r>
            <a:r>
              <a:rPr lang="ru"/>
              <a:t>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printf(</a:t>
            </a:r>
            <a:r>
              <a:rPr lang="ru">
                <a:solidFill>
                  <a:srgbClr val="A61C00"/>
                </a:solidFill>
              </a:rPr>
              <a:t>"Введите количество строк: "</a:t>
            </a:r>
            <a:r>
              <a:rPr lang="ru"/>
              <a:t>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scanf(</a:t>
            </a:r>
            <a:r>
              <a:rPr lang="ru">
                <a:solidFill>
                  <a:srgbClr val="A61C00"/>
                </a:solidFill>
              </a:rPr>
              <a:t>"%d"</a:t>
            </a:r>
            <a:r>
              <a:rPr lang="ru"/>
              <a:t>, &amp;n);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printf(</a:t>
            </a:r>
            <a:r>
              <a:rPr lang="ru">
                <a:solidFill>
                  <a:srgbClr val="A61C00"/>
                </a:solidFill>
              </a:rPr>
              <a:t>"Введите количество столбцов: "</a:t>
            </a:r>
            <a:r>
              <a:rPr lang="ru"/>
              <a:t>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scanf(</a:t>
            </a:r>
            <a:r>
              <a:rPr lang="ru">
                <a:solidFill>
                  <a:srgbClr val="A61C00"/>
                </a:solidFill>
              </a:rPr>
              <a:t>"%d"</a:t>
            </a:r>
            <a:r>
              <a:rPr lang="ru"/>
              <a:t>, &amp;m);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</a:t>
            </a:r>
            <a:r>
              <a:rPr lang="ru">
                <a:solidFill>
                  <a:srgbClr val="019836"/>
                </a:solidFill>
              </a:rPr>
              <a:t>// Выделение памяти под указатели на строки</a:t>
            </a:r>
            <a:endParaRPr>
              <a:solidFill>
                <a:srgbClr val="01983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a = (</a:t>
            </a:r>
            <a:r>
              <a:rPr lang="ru">
                <a:solidFill>
                  <a:srgbClr val="0645AD"/>
                </a:solidFill>
              </a:rPr>
              <a:t>int</a:t>
            </a:r>
            <a:r>
              <a:rPr lang="ru"/>
              <a:t>**)malloc (n * </a:t>
            </a:r>
            <a:r>
              <a:rPr lang="ru">
                <a:solidFill>
                  <a:srgbClr val="0645AD"/>
                </a:solidFill>
              </a:rPr>
              <a:t>sizeof</a:t>
            </a:r>
            <a:r>
              <a:rPr lang="ru"/>
              <a:t>(</a:t>
            </a:r>
            <a:r>
              <a:rPr lang="ru">
                <a:solidFill>
                  <a:srgbClr val="0645AD"/>
                </a:solidFill>
              </a:rPr>
              <a:t>int*</a:t>
            </a:r>
            <a:r>
              <a:rPr lang="ru"/>
              <a:t>));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</a:t>
            </a:r>
            <a:r>
              <a:rPr lang="ru">
                <a:solidFill>
                  <a:srgbClr val="019836"/>
                </a:solidFill>
              </a:rPr>
              <a:t>// Ввод элементов массива</a:t>
            </a:r>
            <a:endParaRPr>
              <a:solidFill>
                <a:srgbClr val="01983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</a:t>
            </a:r>
            <a:r>
              <a:rPr lang="ru">
                <a:solidFill>
                  <a:srgbClr val="0645AD"/>
                </a:solidFill>
              </a:rPr>
              <a:t>for </a:t>
            </a:r>
            <a:r>
              <a:rPr lang="ru"/>
              <a:t>(i = 0; i&lt;n; i++)  </a:t>
            </a:r>
            <a:r>
              <a:rPr lang="ru">
                <a:solidFill>
                  <a:srgbClr val="019836"/>
                </a:solidFill>
              </a:rPr>
              <a:t>// цикл по строкам</a:t>
            </a:r>
            <a:endParaRPr>
              <a:solidFill>
                <a:srgbClr val="01983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  </a:t>
            </a:r>
            <a:r>
              <a:rPr lang="ru">
                <a:solidFill>
                  <a:srgbClr val="019836"/>
                </a:solidFill>
              </a:rPr>
              <a:t>// Выделение памяти под хранение строк</a:t>
            </a:r>
            <a:endParaRPr>
              <a:solidFill>
                <a:srgbClr val="01983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  a[i] = (</a:t>
            </a:r>
            <a:r>
              <a:rPr lang="ru">
                <a:solidFill>
                  <a:srgbClr val="0645AD"/>
                </a:solidFill>
              </a:rPr>
              <a:t>int</a:t>
            </a:r>
            <a:r>
              <a:rPr lang="ru"/>
              <a:t>*)malloc(m * </a:t>
            </a:r>
            <a:r>
              <a:rPr lang="ru">
                <a:solidFill>
                  <a:srgbClr val="0645AD"/>
                </a:solidFill>
              </a:rPr>
              <a:t>sizeof</a:t>
            </a:r>
            <a:r>
              <a:rPr lang="ru"/>
              <a:t>(</a:t>
            </a:r>
            <a:r>
              <a:rPr lang="ru">
                <a:solidFill>
                  <a:srgbClr val="0645AD"/>
                </a:solidFill>
              </a:rPr>
              <a:t>int</a:t>
            </a:r>
            <a:r>
              <a:rPr lang="ru"/>
              <a:t>));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  </a:t>
            </a:r>
            <a:r>
              <a:rPr lang="ru">
                <a:solidFill>
                  <a:srgbClr val="0645AD"/>
                </a:solidFill>
              </a:rPr>
              <a:t>for </a:t>
            </a:r>
            <a:r>
              <a:rPr lang="ru"/>
              <a:t>(j = 0; j&lt;m; j++)  </a:t>
            </a:r>
            <a:r>
              <a:rPr lang="ru">
                <a:solidFill>
                  <a:srgbClr val="019836"/>
                </a:solidFill>
              </a:rPr>
              <a:t>// цикл по столбцам</a:t>
            </a:r>
            <a:endParaRPr>
              <a:solidFill>
                <a:srgbClr val="01983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 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    printf(</a:t>
            </a:r>
            <a:r>
              <a:rPr lang="ru">
                <a:solidFill>
                  <a:srgbClr val="A61C00"/>
                </a:solidFill>
              </a:rPr>
              <a:t>"a[%d][%d] = "</a:t>
            </a:r>
            <a:r>
              <a:rPr lang="ru"/>
              <a:t>, i, j);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    scanf(</a:t>
            </a:r>
            <a:r>
              <a:rPr lang="ru">
                <a:solidFill>
                  <a:srgbClr val="A61C00"/>
                </a:solidFill>
              </a:rPr>
              <a:t>"%d"</a:t>
            </a:r>
            <a:r>
              <a:rPr lang="ru"/>
              <a:t>, &amp;a[i][j]);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73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Слайд с кодом 3</a:t>
            </a:r>
            <a:endParaRPr/>
          </a:p>
        </p:txBody>
      </p:sp>
      <p:sp>
        <p:nvSpPr>
          <p:cNvPr id="590" name="Google Shape;590;p73"/>
          <p:cNvSpPr txBox="1"/>
          <p:nvPr>
            <p:ph idx="1" type="subTitle"/>
          </p:nvPr>
        </p:nvSpPr>
        <p:spPr>
          <a:xfrm>
            <a:off x="754725" y="1516450"/>
            <a:ext cx="8181900" cy="32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int **a;  // указатель на указатель на строку элементов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int i, j, n, m;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system("chcp 1251");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system("cls");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printf("Введите количество строк: ");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scanf("%d", &amp;n);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printf("Введите количество столбцов: ");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scanf("%d", &amp;m);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// Выделение памяти под указатели на строки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a = (int**)malloc(n * sizeof(int*));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// Ввод элементов массива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for (i = 0; i&lt;n; i++)  // цикл по строкам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  // Выделение памяти под хранение строк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  a[i] = (int*)malloc(m * sizeof(int));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  for (j = 0; j&lt;m; j++)  // цикл по столбцам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 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    printf("a[%d][%d] = ", i, j);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      scanf("%d", &amp;a[i][j]);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   }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8"/>
          <p:cNvSpPr txBox="1"/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172" name="Google Shape;172;p38"/>
          <p:cNvSpPr/>
          <p:nvPr/>
        </p:nvSpPr>
        <p:spPr>
          <a:xfrm>
            <a:off x="1138125" y="1491302"/>
            <a:ext cx="3384900" cy="37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38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38"/>
          <p:cNvSpPr/>
          <p:nvPr/>
        </p:nvSpPr>
        <p:spPr>
          <a:xfrm>
            <a:off x="1138125" y="2651676"/>
            <a:ext cx="3384900" cy="37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38"/>
          <p:cNvSpPr/>
          <p:nvPr/>
        </p:nvSpPr>
        <p:spPr>
          <a:xfrm>
            <a:off x="1138125" y="3246225"/>
            <a:ext cx="3384900" cy="37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6" name="Google Shape;176;p38"/>
          <p:cNvCxnSpPr>
            <a:stCxn id="172" idx="1"/>
            <a:endCxn id="173" idx="1"/>
          </p:cNvCxnSpPr>
          <p:nvPr/>
        </p:nvCxnSpPr>
        <p:spPr>
          <a:xfrm>
            <a:off x="1138125" y="1679402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3F299A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7" name="Google Shape;177;p38"/>
          <p:cNvCxnSpPr>
            <a:stCxn id="173" idx="1"/>
            <a:endCxn id="174" idx="1"/>
          </p:cNvCxnSpPr>
          <p:nvPr/>
        </p:nvCxnSpPr>
        <p:spPr>
          <a:xfrm>
            <a:off x="1138125" y="2259592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3F299A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8" name="Google Shape;178;p38"/>
          <p:cNvCxnSpPr>
            <a:stCxn id="174" idx="1"/>
            <a:endCxn id="175" idx="1"/>
          </p:cNvCxnSpPr>
          <p:nvPr/>
        </p:nvCxnSpPr>
        <p:spPr>
          <a:xfrm>
            <a:off x="1138125" y="2839776"/>
            <a:ext cx="600" cy="5946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3F299A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9" name="Google Shape;179;p38"/>
          <p:cNvCxnSpPr>
            <a:stCxn id="175" idx="1"/>
            <a:endCxn id="180" idx="1"/>
          </p:cNvCxnSpPr>
          <p:nvPr/>
        </p:nvCxnSpPr>
        <p:spPr>
          <a:xfrm>
            <a:off x="1138125" y="3434325"/>
            <a:ext cx="600" cy="5268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3F299A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80" name="Google Shape;180;p38"/>
          <p:cNvSpPr/>
          <p:nvPr/>
        </p:nvSpPr>
        <p:spPr>
          <a:xfrm>
            <a:off x="1138137" y="3772875"/>
            <a:ext cx="3384900" cy="37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74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Слайд с кодом и текстом </a:t>
            </a:r>
            <a:endParaRPr/>
          </a:p>
        </p:txBody>
      </p:sp>
      <p:sp>
        <p:nvSpPr>
          <p:cNvPr id="596" name="Google Shape;596;p74"/>
          <p:cNvSpPr txBox="1"/>
          <p:nvPr>
            <p:ph idx="2" type="subTitle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 </a:t>
            </a:r>
            <a:r>
              <a:rPr lang="ru">
                <a:solidFill>
                  <a:srgbClr val="0645AD"/>
                </a:solidFill>
              </a:rPr>
              <a:t> int</a:t>
            </a:r>
            <a:r>
              <a:rPr lang="ru"/>
              <a:t> **a;  </a:t>
            </a:r>
            <a:r>
              <a:rPr lang="ru">
                <a:solidFill>
                  <a:srgbClr val="019836"/>
                </a:solidFill>
              </a:rPr>
              <a:t>// указатель на строку</a:t>
            </a:r>
            <a:endParaRPr>
              <a:solidFill>
                <a:srgbClr val="01983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  </a:t>
            </a:r>
            <a:r>
              <a:rPr lang="ru">
                <a:solidFill>
                  <a:srgbClr val="0645AD"/>
                </a:solidFill>
              </a:rPr>
              <a:t>int</a:t>
            </a:r>
            <a:r>
              <a:rPr lang="ru"/>
              <a:t> i, j, n, m;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  system(</a:t>
            </a:r>
            <a:r>
              <a:rPr lang="ru">
                <a:solidFill>
                  <a:srgbClr val="A61C00"/>
                </a:solidFill>
              </a:rPr>
              <a:t>"chcp 1251"</a:t>
            </a:r>
            <a:r>
              <a:rPr lang="ru"/>
              <a:t>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  system(</a:t>
            </a:r>
            <a:r>
              <a:rPr lang="ru">
                <a:solidFill>
                  <a:srgbClr val="A61C00"/>
                </a:solidFill>
              </a:rPr>
              <a:t>"cls"</a:t>
            </a:r>
            <a:r>
              <a:rPr lang="ru"/>
              <a:t>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  printf(</a:t>
            </a:r>
            <a:r>
              <a:rPr lang="ru">
                <a:solidFill>
                  <a:srgbClr val="A61C00"/>
                </a:solidFill>
              </a:rPr>
              <a:t>"Введите количество строк: "</a:t>
            </a:r>
            <a:r>
              <a:rPr lang="ru"/>
              <a:t>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  scanf(</a:t>
            </a:r>
            <a:r>
              <a:rPr lang="ru">
                <a:solidFill>
                  <a:srgbClr val="A61C00"/>
                </a:solidFill>
              </a:rPr>
              <a:t>"%d"</a:t>
            </a:r>
            <a:r>
              <a:rPr lang="ru"/>
              <a:t>, &amp;n);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  printf(</a:t>
            </a:r>
            <a:r>
              <a:rPr lang="ru">
                <a:solidFill>
                  <a:srgbClr val="A61C00"/>
                </a:solidFill>
              </a:rPr>
              <a:t>"Введите количество столбцов: "</a:t>
            </a:r>
            <a:r>
              <a:rPr lang="ru"/>
              <a:t>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  scanf(</a:t>
            </a:r>
            <a:r>
              <a:rPr lang="ru">
                <a:solidFill>
                  <a:srgbClr val="A61C00"/>
                </a:solidFill>
              </a:rPr>
              <a:t>"%d"</a:t>
            </a:r>
            <a:r>
              <a:rPr lang="ru"/>
              <a:t>, &amp;m);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    </a:t>
            </a:r>
            <a:r>
              <a:rPr lang="ru">
                <a:solidFill>
                  <a:srgbClr val="019836"/>
                </a:solidFill>
              </a:rPr>
              <a:t>// Выделение памяти под хранение строк</a:t>
            </a:r>
            <a:endParaRPr/>
          </a:p>
        </p:txBody>
      </p:sp>
      <p:sp>
        <p:nvSpPr>
          <p:cNvPr id="597" name="Google Shape;597;p74"/>
          <p:cNvSpPr txBox="1"/>
          <p:nvPr>
            <p:ph idx="1" type="subTitle"/>
          </p:nvPr>
        </p:nvSpPr>
        <p:spPr>
          <a:xfrm>
            <a:off x="530000" y="1152250"/>
            <a:ext cx="7862400" cy="8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ru" sz="1500"/>
              <a:t>Тезис 1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ru" sz="1500"/>
              <a:t>Тезис 2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ru" sz="1500"/>
              <a:t>Тезис 3</a:t>
            </a:r>
            <a:endParaRPr sz="15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75"/>
          <p:cNvSpPr txBox="1"/>
          <p:nvPr>
            <p:ph type="title"/>
          </p:nvPr>
        </p:nvSpPr>
        <p:spPr>
          <a:xfrm>
            <a:off x="654850" y="401149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Слайд с таблицей</a:t>
            </a:r>
            <a:endParaRPr/>
          </a:p>
        </p:txBody>
      </p:sp>
      <p:graphicFrame>
        <p:nvGraphicFramePr>
          <p:cNvPr id="603" name="Google Shape;603;p75"/>
          <p:cNvGraphicFramePr/>
          <p:nvPr/>
        </p:nvGraphicFramePr>
        <p:xfrm>
          <a:off x="654850" y="1367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{AD674E9A-1B98-4AAC-860E-815EA8F94E5C}</a:tableStyleId>
              </a:tblPr>
              <a:tblGrid>
                <a:gridCol w="2269775"/>
                <a:gridCol w="2636825"/>
                <a:gridCol w="2927675"/>
              </a:tblGrid>
              <a:tr h="706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76"/>
          <p:cNvSpPr txBox="1"/>
          <p:nvPr>
            <p:ph type="title"/>
          </p:nvPr>
        </p:nvSpPr>
        <p:spPr>
          <a:xfrm>
            <a:off x="608700" y="4294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Слайд с таблицей</a:t>
            </a:r>
            <a:endParaRPr/>
          </a:p>
        </p:txBody>
      </p:sp>
      <p:graphicFrame>
        <p:nvGraphicFramePr>
          <p:cNvPr id="609" name="Google Shape;609;p76"/>
          <p:cNvGraphicFramePr/>
          <p:nvPr/>
        </p:nvGraphicFramePr>
        <p:xfrm>
          <a:off x="608700" y="1378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{AD674E9A-1B98-4AAC-860E-815EA8F94E5C}</a:tableStyleId>
              </a:tblPr>
              <a:tblGrid>
                <a:gridCol w="395875"/>
                <a:gridCol w="2403400"/>
                <a:gridCol w="2684725"/>
                <a:gridCol w="2477150"/>
              </a:tblGrid>
              <a:tr h="706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" name="Google Shape;614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2"/>
            <a:ext cx="9144003" cy="5103318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p77"/>
          <p:cNvSpPr txBox="1"/>
          <p:nvPr/>
        </p:nvSpPr>
        <p:spPr>
          <a:xfrm>
            <a:off x="720000" y="696425"/>
            <a:ext cx="7130700" cy="31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4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Единственно верного </a:t>
            </a:r>
            <a:endParaRPr b="1" sz="4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4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решения не существует. </a:t>
            </a:r>
            <a:endParaRPr b="1" sz="4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4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Хотя существует </a:t>
            </a:r>
            <a:endParaRPr b="1" sz="4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4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много неверных.</a:t>
            </a:r>
            <a:endParaRPr b="1" sz="5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t/>
            </a:r>
            <a:endParaRPr sz="25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616" name="Google Shape;616;p77"/>
          <p:cNvSpPr txBox="1"/>
          <p:nvPr/>
        </p:nvSpPr>
        <p:spPr>
          <a:xfrm>
            <a:off x="5527975" y="3851825"/>
            <a:ext cx="3416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Дэвид Акин, NASA</a:t>
            </a:r>
            <a:endParaRPr sz="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/>
          <p:nvPr/>
        </p:nvSpPr>
        <p:spPr>
          <a:xfrm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b="1" lang="ru" sz="3000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b="1" lang="ru" sz="3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b="1" sz="3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86" name="Google Shape;186;p39"/>
          <p:cNvGraphicFramePr/>
          <p:nvPr/>
        </p:nvGraphicFramePr>
        <p:xfrm>
          <a:off x="952500" y="2382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{AD674E9A-1B98-4AAC-860E-815EA8F94E5C}</a:tableStyleId>
              </a:tblPr>
              <a:tblGrid>
                <a:gridCol w="489425"/>
                <a:gridCol w="67495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Задача, которую нужно выполнить, чтобы её достичь: ниже примеры задач 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Визуализировать данные в виде дашборда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Сделать выводы по результатам анализа данных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и т.д.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87" name="Google Shape;187;p39"/>
          <p:cNvSpPr/>
          <p:nvPr/>
        </p:nvSpPr>
        <p:spPr>
          <a:xfrm>
            <a:off x="1628250" y="1386300"/>
            <a:ext cx="5887500" cy="662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Цель проекта: например – с</a:t>
            </a:r>
            <a:r>
              <a:rPr lang="ru" sz="15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оздать интерактивный дашборд </a:t>
            </a:r>
            <a:endParaRPr sz="15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в Tableau и проанализировать данные</a:t>
            </a:r>
            <a:endParaRPr sz="15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188" name="Google Shape;188;p39"/>
          <p:cNvGrpSpPr/>
          <p:nvPr/>
        </p:nvGrpSpPr>
        <p:grpSpPr>
          <a:xfrm>
            <a:off x="5926432" y="387201"/>
            <a:ext cx="3406316" cy="1342979"/>
            <a:chOff x="5857475" y="533400"/>
            <a:chExt cx="2993774" cy="1241200"/>
          </a:xfrm>
        </p:grpSpPr>
        <p:pic>
          <p:nvPicPr>
            <p:cNvPr id="189" name="Google Shape;189;p3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857475" y="533400"/>
              <a:ext cx="2993774" cy="1241200"/>
            </a:xfrm>
            <a:prstGeom prst="rect">
              <a:avLst/>
            </a:prstGeom>
            <a:noFill/>
            <a:ln>
              <a:noFill/>
            </a:ln>
            <a:effectLst>
              <a:outerShdw blurRad="200025" rotWithShape="0" algn="bl" dir="4200000" dist="28575">
                <a:srgbClr val="000000">
                  <a:alpha val="30000"/>
                </a:srgbClr>
              </a:outerShdw>
            </a:effectLst>
          </p:spPr>
        </p:pic>
        <p:sp>
          <p:nvSpPr>
            <p:cNvPr id="190" name="Google Shape;190;p39"/>
            <p:cNvSpPr txBox="1"/>
            <p:nvPr/>
          </p:nvSpPr>
          <p:spPr>
            <a:xfrm>
              <a:off x="6219675" y="654425"/>
              <a:ext cx="2544000" cy="95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100">
                  <a:solidFill>
                    <a:schemeClr val="dk1"/>
                  </a:solidFill>
                </a:rPr>
                <a:t>Какую цель вы поставили перед собой? Какие задачи нужно выполнить, чтобы её достичь?</a:t>
              </a:r>
              <a:endParaRPr sz="1100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ru" sz="1100">
                  <a:solidFill>
                    <a:schemeClr val="dk1"/>
                  </a:solidFill>
                </a:rPr>
                <a:t>На слайде </a:t>
              </a:r>
              <a:r>
                <a:rPr lang="ru" sz="1100">
                  <a:solidFill>
                    <a:schemeClr val="dk1"/>
                  </a:solidFill>
                </a:rPr>
                <a:t>приведен</a:t>
              </a:r>
              <a:r>
                <a:rPr lang="ru" sz="1100">
                  <a:solidFill>
                    <a:schemeClr val="dk1"/>
                  </a:solidFill>
                </a:rPr>
                <a:t> пример :)</a:t>
              </a:r>
              <a:endParaRPr sz="1100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Какие технологии использовались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grpSp>
        <p:nvGrpSpPr>
          <p:cNvPr id="196" name="Google Shape;196;p40"/>
          <p:cNvGrpSpPr/>
          <p:nvPr/>
        </p:nvGrpSpPr>
        <p:grpSpPr>
          <a:xfrm>
            <a:off x="5299708" y="1140400"/>
            <a:ext cx="3539242" cy="1236599"/>
            <a:chOff x="4729635" y="887067"/>
            <a:chExt cx="3375207" cy="1399343"/>
          </a:xfrm>
        </p:grpSpPr>
        <p:pic>
          <p:nvPicPr>
            <p:cNvPr id="197" name="Google Shape;197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729635" y="887067"/>
              <a:ext cx="3375207" cy="1399343"/>
            </a:xfrm>
            <a:prstGeom prst="rect">
              <a:avLst/>
            </a:prstGeom>
            <a:noFill/>
            <a:ln>
              <a:noFill/>
            </a:ln>
            <a:effectLst>
              <a:outerShdw blurRad="200025" rotWithShape="0" algn="bl" dir="4200000" dist="28575">
                <a:srgbClr val="000000">
                  <a:alpha val="30000"/>
                </a:srgbClr>
              </a:outerShdw>
            </a:effectLst>
          </p:spPr>
        </p:pic>
        <p:sp>
          <p:nvSpPr>
            <p:cNvPr id="198" name="Google Shape;198;p40"/>
            <p:cNvSpPr txBox="1"/>
            <p:nvPr/>
          </p:nvSpPr>
          <p:spPr>
            <a:xfrm>
              <a:off x="5220710" y="959745"/>
              <a:ext cx="2694600" cy="12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ru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Перечислите технологии/ПО/подходы, которые вы использовали в проекте и почему. Какое у вас сложилось впечатление о них?</a:t>
              </a:r>
              <a:endPara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aphicFrame>
        <p:nvGraphicFramePr>
          <p:cNvPr id="199" name="Google Shape;199;p40"/>
          <p:cNvGraphicFramePr/>
          <p:nvPr/>
        </p:nvGraphicFramePr>
        <p:xfrm>
          <a:off x="952500" y="1897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{AD674E9A-1B98-4AAC-860E-815EA8F94E5C}</a:tableStyleId>
              </a:tblPr>
              <a:tblGrid>
                <a:gridCol w="489425"/>
                <a:gridCol w="67495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Что получилось</a:t>
            </a:r>
            <a:endParaRPr sz="3000"/>
          </a:p>
        </p:txBody>
      </p:sp>
      <p:grpSp>
        <p:nvGrpSpPr>
          <p:cNvPr id="205" name="Google Shape;205;p41"/>
          <p:cNvGrpSpPr/>
          <p:nvPr/>
        </p:nvGrpSpPr>
        <p:grpSpPr>
          <a:xfrm>
            <a:off x="3680645" y="990703"/>
            <a:ext cx="5151638" cy="2178707"/>
            <a:chOff x="3450575" y="752750"/>
            <a:chExt cx="5006451" cy="2031050"/>
          </a:xfrm>
        </p:grpSpPr>
        <p:pic>
          <p:nvPicPr>
            <p:cNvPr id="206" name="Google Shape;206;p4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450575" y="752750"/>
              <a:ext cx="5006451" cy="2031050"/>
            </a:xfrm>
            <a:prstGeom prst="rect">
              <a:avLst/>
            </a:prstGeom>
            <a:noFill/>
            <a:ln>
              <a:noFill/>
            </a:ln>
            <a:effectLst>
              <a:outerShdw blurRad="200025" rotWithShape="0" algn="bl" dir="4200000" dist="28575">
                <a:srgbClr val="000000">
                  <a:alpha val="30000"/>
                </a:srgbClr>
              </a:outerShdw>
            </a:effectLst>
          </p:spPr>
        </p:pic>
        <p:sp>
          <p:nvSpPr>
            <p:cNvPr id="207" name="Google Shape;207;p41"/>
            <p:cNvSpPr txBox="1"/>
            <p:nvPr/>
          </p:nvSpPr>
          <p:spPr>
            <a:xfrm>
              <a:off x="4199565" y="956335"/>
              <a:ext cx="4065000" cy="154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200">
                  <a:latin typeface="Roboto"/>
                  <a:ea typeface="Roboto"/>
                  <a:cs typeface="Roboto"/>
                  <a:sym typeface="Roboto"/>
                </a:rPr>
                <a:t>Разместите на слайде(-ах) </a:t>
              </a:r>
              <a:r>
                <a:rPr b="1" lang="ru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артефакты проекта: </a:t>
              </a:r>
              <a:endParaRPr b="1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-"/>
              </a:pPr>
              <a:r>
                <a:rPr lang="ru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код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-"/>
              </a:pPr>
              <a:r>
                <a:rPr lang="ru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схемы (архитектура, БД)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-"/>
              </a:pPr>
              <a:r>
                <a:rPr lang="ru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ссылки на файлы в репозитории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-"/>
              </a:pPr>
              <a:r>
                <a:rPr lang="ru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скрины экранов </a:t>
              </a:r>
              <a:r>
                <a:rPr lang="ru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приложения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-"/>
              </a:pPr>
              <a:r>
                <a:rPr lang="ru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фото или видео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Либо продемонстрируйте проект отдельно.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2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/>
              <a:t>Выводы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graphicFrame>
        <p:nvGraphicFramePr>
          <p:cNvPr id="213" name="Google Shape;213;p42"/>
          <p:cNvGraphicFramePr/>
          <p:nvPr/>
        </p:nvGraphicFramePr>
        <p:xfrm>
          <a:off x="952500" y="1718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{AD674E9A-1B98-4AAC-860E-815EA8F94E5C}</a:tableStyleId>
              </a:tblPr>
              <a:tblGrid>
                <a:gridCol w="489425"/>
                <a:gridCol w="67495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214" name="Google Shape;214;p42"/>
          <p:cNvGrpSpPr/>
          <p:nvPr/>
        </p:nvGrpSpPr>
        <p:grpSpPr>
          <a:xfrm>
            <a:off x="3633259" y="1248968"/>
            <a:ext cx="5534664" cy="2335504"/>
            <a:chOff x="4729635" y="887067"/>
            <a:chExt cx="3375207" cy="1399343"/>
          </a:xfrm>
        </p:grpSpPr>
        <p:pic>
          <p:nvPicPr>
            <p:cNvPr id="215" name="Google Shape;215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729635" y="887067"/>
              <a:ext cx="3375207" cy="1399343"/>
            </a:xfrm>
            <a:prstGeom prst="rect">
              <a:avLst/>
            </a:prstGeom>
            <a:noFill/>
            <a:ln>
              <a:noFill/>
            </a:ln>
            <a:effectLst>
              <a:outerShdw blurRad="200025" rotWithShape="0" algn="bl" dir="4200000" dist="28575">
                <a:srgbClr val="000000">
                  <a:alpha val="30000"/>
                </a:srgbClr>
              </a:outerShdw>
            </a:effectLst>
          </p:spPr>
        </p:pic>
        <p:sp>
          <p:nvSpPr>
            <p:cNvPr id="216" name="Google Shape;216;p42"/>
            <p:cNvSpPr txBox="1"/>
            <p:nvPr/>
          </p:nvSpPr>
          <p:spPr>
            <a:xfrm>
              <a:off x="5208319" y="1064138"/>
              <a:ext cx="2869500" cy="102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ru" sz="1100">
                  <a:solidFill>
                    <a:schemeClr val="dk1"/>
                  </a:solidFill>
                </a:rPr>
                <a:t>Оцените работу над проектом и ответьте на вопросы:</a:t>
              </a:r>
              <a:endParaRPr b="1" sz="1100">
                <a:solidFill>
                  <a:schemeClr val="dk1"/>
                </a:solidFill>
              </a:endParaRPr>
            </a:p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AutoNum type="arabicPeriod"/>
              </a:pPr>
              <a:r>
                <a:rPr lang="ru" sz="1100">
                  <a:solidFill>
                    <a:schemeClr val="dk1"/>
                  </a:solidFill>
                </a:rPr>
                <a:t>У вас получилось достичь цели и выполнить все задачи?</a:t>
              </a:r>
              <a:endParaRPr sz="1100">
                <a:solidFill>
                  <a:schemeClr val="dk1"/>
                </a:solidFill>
              </a:endParaRPr>
            </a:p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AutoNum type="arabicPeriod"/>
              </a:pPr>
              <a:r>
                <a:rPr lang="ru" sz="1100">
                  <a:solidFill>
                    <a:schemeClr val="dk1"/>
                  </a:solidFill>
                </a:rPr>
                <a:t>Что далось легко, а с чем возникли трудности?</a:t>
              </a:r>
              <a:endParaRPr sz="1100">
                <a:solidFill>
                  <a:schemeClr val="dk1"/>
                </a:solidFill>
              </a:endParaRPr>
            </a:p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AutoNum type="arabicPeriod"/>
              </a:pPr>
              <a:r>
                <a:rPr lang="ru" sz="1100">
                  <a:solidFill>
                    <a:schemeClr val="dk1"/>
                  </a:solidFill>
                </a:rPr>
                <a:t>Сколько времени занял проект?</a:t>
              </a:r>
              <a:endParaRPr sz="1100">
                <a:solidFill>
                  <a:schemeClr val="dk1"/>
                </a:solidFill>
              </a:endParaRPr>
            </a:p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AutoNum type="arabicPeriod"/>
              </a:pPr>
              <a:r>
                <a:rPr lang="ru" sz="1100">
                  <a:solidFill>
                    <a:schemeClr val="dk1"/>
                  </a:solidFill>
                </a:rPr>
                <a:t>Насколько полезным оказался для вас проект от 1 до 10?</a:t>
              </a:r>
              <a:endParaRPr sz="1100">
                <a:solidFill>
                  <a:schemeClr val="dk1"/>
                </a:solidFill>
              </a:endParaRPr>
            </a:p>
            <a:p>
              <a:pPr indent="-298450" lvl="1" marL="9144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AutoNum type="alphaLcPeriod"/>
              </a:pPr>
              <a:r>
                <a:rPr lang="ru" sz="1100">
                  <a:solidFill>
                    <a:schemeClr val="dk1"/>
                  </a:solidFill>
                </a:rPr>
                <a:t>1 = я не научился ничему новому</a:t>
              </a:r>
              <a:endParaRPr sz="1100">
                <a:solidFill>
                  <a:schemeClr val="dk1"/>
                </a:solidFill>
              </a:endParaRPr>
            </a:p>
            <a:p>
              <a:pPr indent="-298450" lvl="1" marL="9144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AutoNum type="alphaLcPeriod"/>
              </a:pPr>
              <a:r>
                <a:rPr lang="ru" sz="1100">
                  <a:solidFill>
                    <a:schemeClr val="dk1"/>
                  </a:solidFill>
                </a:rPr>
                <a:t>10 = очень полезно, я получил новый опыт</a:t>
              </a:r>
              <a:endParaRPr sz="1100">
                <a:solidFill>
                  <a:schemeClr val="dk1"/>
                </a:solidFill>
              </a:endParaRPr>
            </a:p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AutoNum type="arabicPeriod"/>
              </a:pPr>
              <a:r>
                <a:rPr lang="ru" sz="1100">
                  <a:solidFill>
                    <a:schemeClr val="dk1"/>
                  </a:solidFill>
                </a:rPr>
                <a:t>Остались ли у вас вопросы по проекту?</a:t>
              </a:r>
              <a:endParaRPr sz="1100">
                <a:solidFill>
                  <a:schemeClr val="dk1"/>
                </a:solidFill>
              </a:endParaRPr>
            </a:p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AutoNum type="arabicPeriod"/>
              </a:pPr>
              <a:r>
                <a:rPr lang="ru" sz="1100">
                  <a:solidFill>
                    <a:schemeClr val="dk1"/>
                  </a:solidFill>
                </a:rPr>
                <a:t>Как вы планируете развиваться дальше?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43"/>
          <p:cNvSpPr txBox="1"/>
          <p:nvPr/>
        </p:nvSpPr>
        <p:spPr>
          <a:xfrm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b="1" sz="4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43"/>
          <p:cNvSpPr txBox="1"/>
          <p:nvPr/>
        </p:nvSpPr>
        <p:spPr>
          <a:xfrm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43"/>
          <p:cNvSpPr txBox="1"/>
          <p:nvPr/>
        </p:nvSpPr>
        <p:spPr>
          <a:xfrm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43"/>
          <p:cNvSpPr txBox="1"/>
          <p:nvPr/>
        </p:nvSpPr>
        <p:spPr>
          <a:xfrm>
            <a:off x="7230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Google Shape;226;p43"/>
          <p:cNvSpPr txBox="1"/>
          <p:nvPr/>
        </p:nvSpPr>
        <p:spPr>
          <a:xfrm>
            <a:off x="44433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27" name="Google Shape;227;p43"/>
          <p:cNvGrpSpPr/>
          <p:nvPr/>
        </p:nvGrpSpPr>
        <p:grpSpPr>
          <a:xfrm>
            <a:off x="5573613" y="528650"/>
            <a:ext cx="3356305" cy="1236599"/>
            <a:chOff x="4729635" y="887067"/>
            <a:chExt cx="3375207" cy="1399343"/>
          </a:xfrm>
        </p:grpSpPr>
        <p:pic>
          <p:nvPicPr>
            <p:cNvPr id="228" name="Google Shape;228;p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729635" y="887067"/>
              <a:ext cx="3375207" cy="1399343"/>
            </a:xfrm>
            <a:prstGeom prst="rect">
              <a:avLst/>
            </a:prstGeom>
            <a:noFill/>
            <a:ln>
              <a:noFill/>
            </a:ln>
            <a:effectLst>
              <a:outerShdw blurRad="200025" rotWithShape="0" algn="bl" dir="4200000" dist="28575">
                <a:srgbClr val="000000">
                  <a:alpha val="30000"/>
                </a:srgbClr>
              </a:outerShdw>
            </a:effectLst>
          </p:spPr>
        </p:pic>
        <p:sp>
          <p:nvSpPr>
            <p:cNvPr id="229" name="Google Shape;229;p43"/>
            <p:cNvSpPr txBox="1"/>
            <p:nvPr/>
          </p:nvSpPr>
          <p:spPr>
            <a:xfrm>
              <a:off x="5236901" y="1064135"/>
              <a:ext cx="2694600" cy="104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ru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Ответьте на вопросы одногруппников и преподавателей и получите обратную связь на свою работу</a:t>
              </a:r>
              <a:endPara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